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vtt" ContentType="text/vtt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763" r:id="rId5"/>
    <p:sldMasterId id="2147483774" r:id="rId6"/>
    <p:sldMasterId id="2147483698" r:id="rId7"/>
    <p:sldMasterId id="2147483769" r:id="rId8"/>
    <p:sldMasterId id="2147483685" r:id="rId9"/>
    <p:sldMasterId id="2147483732" r:id="rId10"/>
    <p:sldMasterId id="2147483687" r:id="rId11"/>
    <p:sldMasterId id="2147483765" r:id="rId12"/>
    <p:sldMasterId id="2147483721" r:id="rId13"/>
    <p:sldMasterId id="2147483768" r:id="rId14"/>
  </p:sldMasterIdLst>
  <p:notesMasterIdLst>
    <p:notesMasterId r:id="rId36"/>
  </p:notesMasterIdLst>
  <p:sldIdLst>
    <p:sldId id="257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802948-7126-6F1A-2930-09D89C7969AF}" name="Georgoulakis, Steve" initials="SG" userId="S::Steve.Georgoulakis@usaa.com::deb307e2-0cdd-47d4-8b1e-054ab4cef447" providerId="AD"/>
  <p188:author id="{01582B50-A247-3151-5D6E-8ECF0418092D}" name="Sean Wood" initials="" userId="S::sean.wood@utsa.edu::3950d78f-de21-4dd7-8916-bbff02a7f5ea" providerId="AD"/>
  <p188:author id="{5731F55C-EC48-E8EE-A385-318240C60270}" name="Long, Pressy K." initials="PL" userId="S::Pressenna.Long@usaa.com::71cd75fc-96e2-4fc7-b077-7dca947189d3" providerId="AD"/>
  <p188:author id="{7BEC8067-22B8-A118-C89C-40CA74C4A523}" name="Samantha Salazar" initials="SS" userId="S::ssalazar@mvculture.com::1d602b40-9561-46a7-82cd-14c05aaece5d" providerId="AD"/>
  <p188:author id="{B8C3D872-86D5-8EE5-317A-70684F964220}" name="Jackson, Twanfran S (Fran) CIV (USA)" initials="J(" userId="S::twanfran.s.jackson.naf@us.navy.mil::1549f211-e0e5-4ad1-bbda-6370cd3d6b35" providerId="AD"/>
  <p188:author id="{09EC8887-FF70-714F-7A9A-AFF85910E5C7}" name="Baker, John C CIV USN CNIC WASHINGTON DC (USA)" initials="JCB" userId="Baker, John C CIV USN CNIC WASHINGTON DC (USA)" providerId="Non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Rohrer" initials="SR" lastIdx="17" clrIdx="0">
    <p:extLst>
      <p:ext uri="{19B8F6BF-5375-455C-9EA6-DF929625EA0E}">
        <p15:presenceInfo xmlns:p15="http://schemas.microsoft.com/office/powerpoint/2012/main" userId="32235709601758ad" providerId="Windows Live"/>
      </p:ext>
    </p:extLst>
  </p:cmAuthor>
  <p:cmAuthor id="2" name="Rohrer, Sarah S CIV" initials="RSSC" lastIdx="2" clrIdx="1">
    <p:extLst>
      <p:ext uri="{19B8F6BF-5375-455C-9EA6-DF929625EA0E}">
        <p15:presenceInfo xmlns:p15="http://schemas.microsoft.com/office/powerpoint/2012/main" userId="S-1-5-21-4290293029-226652851-1696308051-3385421" providerId="AD"/>
      </p:ext>
    </p:extLst>
  </p:cmAuthor>
  <p:cmAuthor id="3" name="Sean M. Wood" initials="SMW" lastIdx="3" clrIdx="2">
    <p:extLst>
      <p:ext uri="{19B8F6BF-5375-455C-9EA6-DF929625EA0E}">
        <p15:presenceInfo xmlns:p15="http://schemas.microsoft.com/office/powerpoint/2012/main" userId="S::swood@bdcs.org::896c9583-28c3-44ae-bbe6-74363fb439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D"/>
    <a:srgbClr val="D4E0F1"/>
    <a:srgbClr val="D0DBEF"/>
    <a:srgbClr val="006092"/>
    <a:srgbClr val="1A61A8"/>
    <a:srgbClr val="707070"/>
    <a:srgbClr val="004071"/>
    <a:srgbClr val="17406F"/>
    <a:srgbClr val="0F6509"/>
    <a:srgbClr val="AB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4"/>
    <p:restoredTop sz="86324"/>
  </p:normalViewPr>
  <p:slideViewPr>
    <p:cSldViewPr snapToGrid="0">
      <p:cViewPr varScale="1">
        <p:scale>
          <a:sx n="102" d="100"/>
          <a:sy n="102" d="100"/>
        </p:scale>
        <p:origin x="1360" y="192"/>
      </p:cViewPr>
      <p:guideLst/>
    </p:cSldViewPr>
  </p:slideViewPr>
  <p:outlineViewPr>
    <p:cViewPr>
      <p:scale>
        <a:sx n="33" d="100"/>
        <a:sy n="33" d="100"/>
      </p:scale>
      <p:origin x="0" y="-27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55914828264899"/>
          <c:y val="2.98937541312548E-2"/>
          <c:w val="0.63270536389643295"/>
          <c:h val="0.942930105749423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dPt>
            <c:idx val="0"/>
            <c:bubble3D val="0"/>
            <c:explosion val="4"/>
            <c:spPr>
              <a:solidFill>
                <a:srgbClr val="0F650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3-9145-A77D-B406EDFE7E4E}"/>
              </c:ext>
            </c:extLst>
          </c:dPt>
          <c:dPt>
            <c:idx val="1"/>
            <c:bubble3D val="0"/>
            <c:explosion val="4"/>
            <c:spPr>
              <a:solidFill>
                <a:schemeClr val="bg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3-9145-A77D-B406EDFE7E4E}"/>
              </c:ext>
            </c:extLst>
          </c:dPt>
          <c:dPt>
            <c:idx val="2"/>
            <c:bubble3D val="0"/>
            <c:explosion val="9"/>
            <c:spPr>
              <a:solidFill>
                <a:srgbClr val="17406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F3-9145-A77D-B406EDFE7E4E}"/>
              </c:ext>
            </c:extLst>
          </c:dPt>
          <c:dLbls>
            <c:dLbl>
              <c:idx val="0"/>
              <c:layout>
                <c:manualLayout>
                  <c:x val="-8.6276128928674103E-2"/>
                  <c:y val="8.24974130846063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9EFBBED-FDCB-E246-B151-5E4A6CC04426}" type="CATEGORYNAME">
                      <a: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600" b="1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E610DA2F-8D9C-F948-B5CD-8C514E72A03A}" type="PERCENTAGE">
                      <a:rPr lang="en-US" sz="16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600" b="1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F3-9145-A77D-B406EDFE7E4E}"/>
                </c:ext>
              </c:extLst>
            </c:dLbl>
            <c:dLbl>
              <c:idx val="1"/>
              <c:layout>
                <c:manualLayout>
                  <c:x val="-0.1728932428222813"/>
                  <c:y val="0.156937492194229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312ACC1-AB57-E646-8557-E9C2F25D1D8F}" type="CATEGORYNAME">
                      <a:rPr lang="en-US" sz="1800" b="1">
                        <a:solidFill>
                          <a:srgbClr val="1740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800" b="1" baseline="0">
                        <a:solidFill>
                          <a:srgbClr val="1740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1EA0D4D9-5308-634D-95D1-E694EB9D5682}" type="PERCENTAGE">
                      <a:rPr lang="en-US" sz="1800" b="1" baseline="0">
                        <a:solidFill>
                          <a:srgbClr val="1740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800" b="1" baseline="0">
                      <a:solidFill>
                        <a:srgbClr val="17406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FF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40953546898244"/>
                      <c:h val="0.175280849290913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F3-9145-A77D-B406EDFE7E4E}"/>
                </c:ext>
              </c:extLst>
            </c:dLbl>
            <c:dLbl>
              <c:idx val="2"/>
              <c:layout>
                <c:manualLayout>
                  <c:x val="0.20651111061588442"/>
                  <c:y val="-0.21296761157809921"/>
                </c:manualLayout>
              </c:layout>
              <c:tx>
                <c:rich>
                  <a:bodyPr/>
                  <a:lstStyle/>
                  <a:p>
                    <a:fld id="{237AEC0F-27AD-4444-A807-83A4E3BBCEB2}" type="CATEGORYNAME">
                      <a:rPr lang="en-US" sz="2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sz="2800" b="1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4F5C0761-D6DF-0F44-8E56-8C954C377240}" type="PERCENTAGE">
                      <a:rPr lang="en-US" sz="2800" b="1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 sz="2800" b="1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88341777393918"/>
                      <c:h val="0.267095813810467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2F3-9145-A77D-B406EDFE7E4E}"/>
                </c:ext>
              </c:extLst>
            </c:dLbl>
            <c:spPr>
              <a:solidFill>
                <a:srgbClr val="FFFFFF">
                  <a:alpha val="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Savings</c:v>
                </c:pt>
                <c:pt idx="1">
                  <c:v>Indebtedness</c:v>
                </c:pt>
                <c:pt idx="2">
                  <c:v>Expenses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F3-9145-A77D-B406EDFE7E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6B0A-4F52-BC4B-8AF5-80A129584D83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9180-5171-5A4D-A1A7-69C2BFD87B7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80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53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7585B-62F8-69E1-06AD-1F3079F67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16C71-0B96-1DA8-9437-C0934D002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D38D1-D266-BD04-4C0C-497C89E44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97C4F-E600-C96B-16F5-C1F0A5125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2453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7376E-0B47-6372-B8C2-AF7F853C4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9B6BC-0B1A-3009-F9E2-F8AE3E200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8FFD13-065B-2C57-172E-11D980DFB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45FBC-1886-E5BC-BC4A-629F8F041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0117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6A1F8-8DAD-7393-5023-05EF516C3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64195-F5D6-43CD-2883-534AE2C34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4CEEC-FFD5-24F5-D4EF-2AFB6FA52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4089F-CB34-BC08-0340-18462E584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2663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3AEE1-8756-4046-564D-1C531AB2F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D6811-1AEB-AA82-BA9E-7F7265E2D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F218F-D8B2-4C42-B64D-4B9D6393F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C283E-A8C9-CC1D-37EB-04E5BE063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172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8E007-A48C-861A-108D-5F833C167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C66733-0929-72B8-2C77-E78DE3848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B74921-E7A1-631B-C04A-833F7E087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78D16-8B2C-5B98-30D7-3E7B38BE6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847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C4BCB-101C-DE33-6308-3A0E1E0E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FF6E5-146A-0BC5-3A26-7A6D0EBA5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FC002-6F4B-7F8B-FF2D-04EB06C9E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C89A8-DB5B-3CAC-C029-807A4DEA9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765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BEF20-57E2-C232-A0DE-B07BCF6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01170-1847-96CB-6CFB-D10E61603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AA423-C771-53CF-FF43-FC04E0A61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D8E00-85ED-1309-ED6E-810DC07F3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339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B765C-BDE2-1BEA-5909-92F54AF0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304C1-BB51-7B4B-C6AF-12E29CF86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B1A62-391D-1F95-F970-2CCDB8E4D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B942A-0026-1087-8FDA-1C963C844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5868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E84AC-7A56-BCB7-F68E-A6DDE25FF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CE8AD-7D65-CEC5-60F1-3F80E9BC5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F99F9-63B6-FD07-F8D9-9D8860223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B51CD-F2B2-C426-918A-E3FAC6531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95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140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A3296-0299-DAD7-A9C9-1B9AC0B13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98B4C-9626-8652-E990-729C3496D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F23804-5622-DAC2-1ABB-6E9548C1C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79815-5FCE-F34E-A676-1E88AF594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9135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AFCBE-8427-8C52-021D-02F39F159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322DC8-FD22-7123-51AB-37E9D4CE5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8BB76-7372-75E4-32D1-6ABD99533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AFFB8-FA7B-FC85-ED08-064F26459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770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82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ED0D9-2720-49AD-FB60-92CF3AAE1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3081F-D9C9-2A73-EB7D-2DA52BC59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DC44B7-DE83-5AC2-B32C-F51EF31CD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BBD58-EDE8-572F-74BC-2D9AFEC73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52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3A80F-46B1-5580-C674-380EA05BA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334BD7-2EE8-3539-AB0C-9B6A182F0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C8889-6AF2-ECF8-46BB-46D68352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E8505-D157-744C-50A7-D181A3DC6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5302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5BED6-1FA7-C51E-99A8-E4209FBC9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8259F2-84A8-C74D-2921-3253812B9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0C7C99-40DB-1D8A-6179-95E2419A9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F28C8-363E-C69E-877C-C3C928D3A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05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95637-550B-7148-9457-3754D1654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FED253-D7B9-03A2-8E39-7AFE6E876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55950-CB4D-2348-A19D-9716D6DE1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B309D-2FB4-AD0C-105B-A7EF07674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00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5BC82-1CCC-63E0-EA30-2B893C4CA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6EEE4D-637B-874F-2332-39B4819A7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B2706-FC0C-FD3D-A19B-62B74A9D2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AFD25-672C-1C7C-D1D6-4A1722D8A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929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9D49F-E182-75A8-9595-AE9C853BD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0D076-4B2B-2CA2-CCEE-2D24C56EA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CAC8D-D474-4D5A-E49A-86E45E70D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16869-B69A-5831-A27C-2CC3B09655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70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8DA365C3-0ED0-E347-9B8C-C32751F6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30DFB2F-4B48-7349-AA82-5AC015DC2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67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BBB8B58-2945-0F44-B4A2-696324475D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B42C060-0340-0146-B991-54ECAB7E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1DC9AEE-AD24-9D42-A5DD-EC5D94DEF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18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EF9F-041F-A048-B125-B6FFAB6C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15B10-413A-8F49-A9C7-9577A5F1C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64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D4B7-148B-4147-956E-53FA358B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800CA-AFDA-124B-8415-B84653EF3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7EC25F37-7F2B-D64F-B6DD-7C372780D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8056" cy="3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27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B8EE-B0EF-8823-CAE9-473D12EDB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AE3150-F637-3767-27F5-B5AF1AF9F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462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78C9-380B-9969-E7A8-40908BD25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436C8-2449-7624-8786-D6A89F548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38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497A6-F663-5844-B8E8-7DDB7B978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6BCD3-1FCC-9946-8FA5-285CB088B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C6373E45-0932-9145-AA11-FF636FAE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0FD1B39-C2FD-ED45-9CBA-5BC7DFEE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891A0-606D-1A46-B229-1F0E1D4CC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DE463C3-A440-3B40-9CBA-455F9B74F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8106D-6E96-794C-B8D6-86131E19C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98B9FEE3-37AF-4242-8D8D-08BB1CFF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406EFB4-AB45-C94E-8E74-D76A7C655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74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1B0279F6-5931-8F43-BCE0-BC98459A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F420747-82DC-EB40-A5EC-21D0510399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F8F396-E586-C541-89A5-B2A1EB3D1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6F483516-87E8-1949-A4BB-9DDDF75F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72071B-FA0E-E64E-9249-CCDAAAE2A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4463983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01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CF4AF953-91C1-9048-8818-BE5F20A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6A921-A9BE-914C-A67D-4F8F074F8E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EBF7F4-828B-EE48-B182-70BCB334FC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AC942C1-DD82-EF41-AA8E-3E376789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5E6D96-AC4C-9540-A1AD-DB2DD6A75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20AAB8-8499-464E-AFFB-AB0DFA25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1DAB44-A06E-F045-883E-6EC1E02FF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83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F8F396-E586-C541-89A5-B2A1EB3D1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401FE45-899E-BB41-84E1-F9C926A3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BAA789-9981-7C48-9F5A-5471F6CCF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98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tiff"/><Relationship Id="rId4" Type="http://schemas.openxmlformats.org/officeDocument/2006/relationships/image" Target="../media/image4.tif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tiff"/><Relationship Id="rId4" Type="http://schemas.openxmlformats.org/officeDocument/2006/relationships/image" Target="../media/image4.tif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tif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tif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tif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military personnel&#10;&#10;Description automatically generated">
            <a:extLst>
              <a:ext uri="{FF2B5EF4-FFF2-40B4-BE49-F238E27FC236}">
                <a16:creationId xmlns:a16="http://schemas.microsoft.com/office/drawing/2014/main" id="{F37EC37F-7C3A-6F98-75BA-06730C25E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FD3804EB-3DAC-5948-A5B9-7DB4FEF1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138" y="378529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0E155-B175-A54B-8B1A-B30790CF21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-3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A5ADE0D-0E04-E540-B578-9260D612CDEE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9DCD8E1-5E2A-E64C-827B-6A588C14782B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071126-AF84-2B4C-A19C-4C5F543128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17D14-4473-F847-9DDD-F81EDF10DF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D4038371-9CFB-4A48-A3A0-1E00821A2823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D1092D6-CFC0-4D41-B7FA-1C3803A16C5D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83735-5C81-4643-B1DC-E01E8FD0CB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CCE52-63C6-6343-A838-9A72AEDCF6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8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16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99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649CD-41BA-294B-BC0D-BB232EADBF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67" r:id="rId2"/>
    <p:sldLayoutId id="2147483700" r:id="rId3"/>
    <p:sldLayoutId id="214748370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8F28C-760A-E94E-A43E-F0F0C1DC92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1CA350F-B62D-C049-909B-ACEB3B37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E25AF-F88D-AC46-AA14-DC43D25A51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77981D-FA54-0549-ABE4-BA10740C8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BFF38910-56CD-7643-BCAE-518762BC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325" y="2766218"/>
            <a:ext cx="5030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DA0D3-416C-5144-AF7C-767C564C4F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9" name="Triángulo 7">
            <a:extLst>
              <a:ext uri="{FF2B5EF4-FFF2-40B4-BE49-F238E27FC236}">
                <a16:creationId xmlns:a16="http://schemas.microsoft.com/office/drawing/2014/main" id="{2FEB8ACB-F208-BC4A-A9D2-C0A0C31DBEF8}"/>
              </a:ext>
            </a:extLst>
          </p:cNvPr>
          <p:cNvSpPr/>
          <p:nvPr userDrawn="1"/>
        </p:nvSpPr>
        <p:spPr>
          <a:xfrm rot="5400000">
            <a:off x="-953504" y="2475497"/>
            <a:ext cx="3814011" cy="1907004"/>
          </a:xfrm>
          <a:prstGeom prst="triangle">
            <a:avLst>
              <a:gd name="adj" fmla="val 50187"/>
            </a:avLst>
          </a:prstGeom>
          <a:solidFill>
            <a:srgbClr val="01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03" y="2946662"/>
            <a:ext cx="1009733" cy="964674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ED64FD1-E2DF-374A-9465-A290FE02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12" y="19643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623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microsoft.com/office/2017/04/relationships/track" Target="../media/track1.vtt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1.png"/><Relationship Id="rId5" Type="http://schemas.microsoft.com/office/2017/04/relationships/track" Target="../media/track1.vtt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7">
            <a:extLst>
              <a:ext uri="{FF2B5EF4-FFF2-40B4-BE49-F238E27FC236}">
                <a16:creationId xmlns:a16="http://schemas.microsoft.com/office/drawing/2014/main" id="{BDF3BA6F-780A-7706-83FF-6DA3C3F349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66287" y="2789849"/>
            <a:ext cx="3930904" cy="2077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the Financial Planning Worksheet</a:t>
            </a:r>
          </a:p>
        </p:txBody>
      </p:sp>
      <p:sp>
        <p:nvSpPr>
          <p:cNvPr id="20" name="Title Placeholder 7">
            <a:extLst>
              <a:ext uri="{FF2B5EF4-FFF2-40B4-BE49-F238E27FC236}">
                <a16:creationId xmlns:a16="http://schemas.microsoft.com/office/drawing/2014/main" id="{3C6EB62B-07A3-5BA2-1B71-D9E2AD736D03}"/>
              </a:ext>
            </a:extLst>
          </p:cNvPr>
          <p:cNvSpPr txBox="1">
            <a:spLocks/>
          </p:cNvSpPr>
          <p:nvPr/>
        </p:nvSpPr>
        <p:spPr>
          <a:xfrm>
            <a:off x="7774292" y="68580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1" name="Group 20" descr="Cover design element.">
            <a:extLst>
              <a:ext uri="{FF2B5EF4-FFF2-40B4-BE49-F238E27FC236}">
                <a16:creationId xmlns:a16="http://schemas.microsoft.com/office/drawing/2014/main" id="{86CF9B7F-EB01-CB3D-F320-50246E8D87FD}"/>
              </a:ext>
            </a:extLst>
          </p:cNvPr>
          <p:cNvGrpSpPr/>
          <p:nvPr/>
        </p:nvGrpSpPr>
        <p:grpSpPr>
          <a:xfrm>
            <a:off x="4572000" y="4583476"/>
            <a:ext cx="3819526" cy="131360"/>
            <a:chOff x="6096000" y="4968301"/>
            <a:chExt cx="5092701" cy="17514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E43950-7BBA-4298-25AB-FFCF6F01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968301"/>
              <a:ext cx="5092701" cy="17514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37F2BC-B35D-C224-A4CF-6D974F2C0833}"/>
                </a:ext>
              </a:extLst>
            </p:cNvPr>
            <p:cNvSpPr/>
            <p:nvPr/>
          </p:nvSpPr>
          <p:spPr>
            <a:xfrm>
              <a:off x="7916449" y="4968301"/>
              <a:ext cx="801666" cy="87573"/>
            </a:xfrm>
            <a:prstGeom prst="rect">
              <a:avLst/>
            </a:prstGeom>
            <a:solidFill>
              <a:srgbClr val="174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4" name="Title Placeholder 7">
            <a:extLst>
              <a:ext uri="{FF2B5EF4-FFF2-40B4-BE49-F238E27FC236}">
                <a16:creationId xmlns:a16="http://schemas.microsoft.com/office/drawing/2014/main" id="{C7B3A218-7206-F89D-C4EA-4766AD6E9368}"/>
              </a:ext>
            </a:extLst>
          </p:cNvPr>
          <p:cNvSpPr txBox="1">
            <a:spLocks/>
          </p:cNvSpPr>
          <p:nvPr/>
        </p:nvSpPr>
        <p:spPr>
          <a:xfrm>
            <a:off x="4766287" y="4880225"/>
            <a:ext cx="3930904" cy="7500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r>
              <a:rPr lang="en-US" sz="32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Edition</a:t>
            </a:r>
          </a:p>
        </p:txBody>
      </p:sp>
      <p:sp>
        <p:nvSpPr>
          <p:cNvPr id="25" name="Title Placeholder 7">
            <a:extLst>
              <a:ext uri="{FF2B5EF4-FFF2-40B4-BE49-F238E27FC236}">
                <a16:creationId xmlns:a16="http://schemas.microsoft.com/office/drawing/2014/main" id="{687B6B2D-1D0D-F3B7-2F41-16B07747C985}"/>
              </a:ext>
            </a:extLst>
          </p:cNvPr>
          <p:cNvSpPr txBox="1">
            <a:spLocks/>
          </p:cNvSpPr>
          <p:nvPr/>
        </p:nvSpPr>
        <p:spPr>
          <a:xfrm>
            <a:off x="543608" y="6566388"/>
            <a:ext cx="2405075" cy="1940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000" b="0" i="1">
                <a:solidFill>
                  <a:srgbClr val="004071"/>
                </a:solidFill>
                <a:effectLst/>
                <a:latin typeface="Arial" panose="020B0604020202020204" pitchFamily="34" charset="0"/>
              </a:rPr>
              <a:t>Updated July</a:t>
            </a:r>
            <a:r>
              <a:rPr lang="en-US" sz="1000" b="0" i="1">
                <a:solidFill>
                  <a:srgbClr val="004071"/>
                </a:solidFill>
                <a:latin typeface="Arial" panose="020B0604020202020204" pitchFamily="34" charset="0"/>
              </a:rPr>
              <a:t> </a:t>
            </a:r>
            <a:r>
              <a:rPr lang="en-US" sz="1000" b="0" i="1" dirty="0">
                <a:solidFill>
                  <a:srgbClr val="004071"/>
                </a:solidFill>
                <a:effectLst/>
                <a:latin typeface="Arial" panose="020B0604020202020204" pitchFamily="34" charset="0"/>
              </a:rPr>
              <a:t>2025</a:t>
            </a:r>
            <a:endParaRPr lang="en-US" sz="1000" b="0" dirty="0">
              <a:solidFill>
                <a:srgbClr val="00407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B5832-091E-81BF-6CDC-B7F21532E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D58B-789F-D66C-619F-E3E73412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Living Expenses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244043-E6D3-6B4C-2748-3EBAE720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Fixed vs. Variable</a:t>
            </a:r>
          </a:p>
          <a:p>
            <a:r>
              <a:rPr lang="en-US" dirty="0">
                <a:solidFill>
                  <a:srgbClr val="00416D"/>
                </a:solidFill>
              </a:rPr>
              <a:t>Use the Remarks column</a:t>
            </a:r>
          </a:p>
          <a:p>
            <a:r>
              <a:rPr lang="en-US" dirty="0">
                <a:solidFill>
                  <a:srgbClr val="00416D"/>
                </a:solidFill>
              </a:rPr>
              <a:t>“Back into” the figures needed</a:t>
            </a:r>
          </a:p>
          <a:p>
            <a:r>
              <a:rPr lang="en-US" dirty="0">
                <a:solidFill>
                  <a:srgbClr val="00416D"/>
                </a:solidFill>
              </a:rPr>
              <a:t>Less than 70% of net income</a:t>
            </a:r>
          </a:p>
        </p:txBody>
      </p:sp>
      <p:pic>
        <p:nvPicPr>
          <p:cNvPr id="4" name="Picture 3" descr="A screenshot of the eFPW.">
            <a:extLst>
              <a:ext uri="{FF2B5EF4-FFF2-40B4-BE49-F238E27FC236}">
                <a16:creationId xmlns:a16="http://schemas.microsoft.com/office/drawing/2014/main" id="{DCC4FC21-418D-390A-407B-787C496683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97" b="52386"/>
          <a:stretch/>
        </p:blipFill>
        <p:spPr>
          <a:xfrm>
            <a:off x="2337271" y="3429000"/>
            <a:ext cx="5299364" cy="2991308"/>
          </a:xfrm>
          <a:prstGeom prst="rect">
            <a:avLst/>
          </a:prstGeom>
          <a:ln w="3175">
            <a:solidFill>
              <a:srgbClr val="00416D"/>
            </a:solidFill>
          </a:ln>
          <a:effectLst>
            <a:outerShdw blurRad="292100" dist="139700" dir="2700000" sx="98000" sy="98000" algn="tl" rotWithShape="0">
              <a:srgbClr val="333333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22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BB58E-1141-1B75-7D28-4418FE2D8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873A-AFB4-AE41-F5B9-5A09B0E1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Tracking Expenses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CDC610-2C3B-5572-3FE1-8C4E48C70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416D"/>
                </a:solidFill>
              </a:rPr>
              <a:t>Track spending for 4 weeks</a:t>
            </a:r>
          </a:p>
          <a:p>
            <a:r>
              <a:rPr lang="en-US">
                <a:solidFill>
                  <a:srgbClr val="00416D"/>
                </a:solidFill>
              </a:rPr>
              <a:t>Record all expenses daily</a:t>
            </a:r>
          </a:p>
          <a:p>
            <a:r>
              <a:rPr lang="en-US">
                <a:solidFill>
                  <a:srgbClr val="00416D"/>
                </a:solidFill>
              </a:rPr>
              <a:t>Group expenditures by category</a:t>
            </a:r>
          </a:p>
        </p:txBody>
      </p:sp>
      <p:pic>
        <p:nvPicPr>
          <p:cNvPr id="5" name="Picture 4" descr="A screenshot of the eFPW.">
            <a:extLst>
              <a:ext uri="{FF2B5EF4-FFF2-40B4-BE49-F238E27FC236}">
                <a16:creationId xmlns:a16="http://schemas.microsoft.com/office/drawing/2014/main" id="{48DC59C1-438B-4613-956F-3EAC5778EE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9" t="4154" r="6713" b="23434"/>
          <a:stretch/>
        </p:blipFill>
        <p:spPr>
          <a:xfrm>
            <a:off x="1008595" y="3115747"/>
            <a:ext cx="3279626" cy="3378831"/>
          </a:xfrm>
          <a:prstGeom prst="rect">
            <a:avLst/>
          </a:prstGeom>
          <a:ln w="3175">
            <a:solidFill>
              <a:srgbClr val="00416D"/>
            </a:solidFill>
          </a:ln>
          <a:effectLst>
            <a:outerShdw blurRad="292100" dist="139700" dir="2700000" sx="98000" sy="98000" algn="tl" rotWithShape="0">
              <a:srgbClr val="333333">
                <a:alpha val="35000"/>
              </a:srgbClr>
            </a:outerShdw>
          </a:effectLst>
        </p:spPr>
      </p:pic>
      <p:pic>
        <p:nvPicPr>
          <p:cNvPr id="7" name="Picture 6" descr="A screenshot of the eFPW.">
            <a:extLst>
              <a:ext uri="{FF2B5EF4-FFF2-40B4-BE49-F238E27FC236}">
                <a16:creationId xmlns:a16="http://schemas.microsoft.com/office/drawing/2014/main" id="{66BB01FB-E2DA-D10E-8AD7-AB3C65F3C3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30" t="4154" r="7013" b="23434"/>
          <a:stretch/>
        </p:blipFill>
        <p:spPr>
          <a:xfrm>
            <a:off x="5110254" y="3115747"/>
            <a:ext cx="3279626" cy="3378831"/>
          </a:xfrm>
          <a:prstGeom prst="rect">
            <a:avLst/>
          </a:prstGeom>
          <a:ln w="3175">
            <a:solidFill>
              <a:srgbClr val="00416D"/>
            </a:solidFill>
          </a:ln>
          <a:effectLst>
            <a:outerShdw blurRad="292100" dist="139700" dir="2700000" sx="98000" sy="98000" algn="tl" rotWithShape="0">
              <a:srgbClr val="333333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34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96D2D-CE8F-7537-3BEA-7F25CC19F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5264-ED19-26E4-17AD-C76A9DCA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Indebtedness Tab</a:t>
            </a:r>
          </a:p>
        </p:txBody>
      </p:sp>
      <p:pic>
        <p:nvPicPr>
          <p:cNvPr id="5" name="Picture 4" descr="Screenshot of the Indebtedness Tab.">
            <a:extLst>
              <a:ext uri="{FF2B5EF4-FFF2-40B4-BE49-F238E27FC236}">
                <a16:creationId xmlns:a16="http://schemas.microsoft.com/office/drawing/2014/main" id="{0830FE52-28D8-CDF1-67B4-796BDC080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3" y="2768655"/>
            <a:ext cx="6046972" cy="2707221"/>
          </a:xfrm>
          <a:prstGeom prst="rect">
            <a:avLst/>
          </a:prstGeom>
          <a:ln w="3175">
            <a:solidFill>
              <a:srgbClr val="00416D"/>
            </a:solidFill>
          </a:ln>
          <a:effectLst>
            <a:outerShdw blurRad="292100" dist="139700" dir="2700000" sx="98000" sy="98000" algn="tl" rotWithShape="0">
              <a:srgbClr val="333333">
                <a:alpha val="35000"/>
              </a:srgb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F8DD4-333E-3BBB-23D0-695F51F4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917" y="2465836"/>
            <a:ext cx="2272171" cy="344935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rgbClr val="00416D"/>
                </a:solidFill>
              </a:rPr>
              <a:t>Creditor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rgbClr val="00416D"/>
                </a:solidFill>
              </a:rPr>
              <a:t>Balance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rgbClr val="00416D"/>
                </a:solidFill>
              </a:rPr>
              <a:t>APR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rgbClr val="00416D"/>
                </a:solidFill>
              </a:rPr>
              <a:t>Minimum Monthly Payment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rgbClr val="00416D"/>
                </a:solidFill>
              </a:rPr>
              <a:t>Credit Limit</a:t>
            </a:r>
          </a:p>
        </p:txBody>
      </p:sp>
    </p:spTree>
    <p:extLst>
      <p:ext uri="{BB962C8B-B14F-4D97-AF65-F5344CB8AC3E}">
        <p14:creationId xmlns:p14="http://schemas.microsoft.com/office/powerpoint/2010/main" val="387687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1E8D1-B147-CB36-F368-82BA6E99E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E2EA-260D-9341-105C-F999E456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Flow Summary</a:t>
            </a:r>
          </a:p>
        </p:txBody>
      </p:sp>
      <p:grpSp>
        <p:nvGrpSpPr>
          <p:cNvPr id="3" name="Group 2" descr="Screenshot of the Surplus Cash Flow Summary.">
            <a:extLst>
              <a:ext uri="{FF2B5EF4-FFF2-40B4-BE49-F238E27FC236}">
                <a16:creationId xmlns:a16="http://schemas.microsoft.com/office/drawing/2014/main" id="{BE3648B5-D71C-6161-C120-A46E6072637C}"/>
              </a:ext>
            </a:extLst>
          </p:cNvPr>
          <p:cNvGrpSpPr/>
          <p:nvPr/>
        </p:nvGrpSpPr>
        <p:grpSpPr>
          <a:xfrm>
            <a:off x="1182817" y="2009236"/>
            <a:ext cx="7255919" cy="2190544"/>
            <a:chOff x="1182817" y="2009236"/>
            <a:chExt cx="7255919" cy="2190544"/>
          </a:xfrm>
        </p:grpSpPr>
        <p:grpSp>
          <p:nvGrpSpPr>
            <p:cNvPr id="16" name="Group 15" descr="Screenshot of the eFPW.">
              <a:extLst>
                <a:ext uri="{FF2B5EF4-FFF2-40B4-BE49-F238E27FC236}">
                  <a16:creationId xmlns:a16="http://schemas.microsoft.com/office/drawing/2014/main" id="{AA63E476-4F6A-9EE6-C040-EC24511DC1DF}"/>
                </a:ext>
              </a:extLst>
            </p:cNvPr>
            <p:cNvGrpSpPr/>
            <p:nvPr/>
          </p:nvGrpSpPr>
          <p:grpSpPr>
            <a:xfrm>
              <a:off x="1182817" y="2361204"/>
              <a:ext cx="7255919" cy="1838576"/>
              <a:chOff x="1182817" y="1952803"/>
              <a:chExt cx="7255919" cy="183857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D9A0965-B225-FCDB-AC13-5CA398B42A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2817" y="1952803"/>
                <a:ext cx="7255919" cy="1838576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09ADCC-779D-640A-A56F-629053045CCD}"/>
                  </a:ext>
                </a:extLst>
              </p:cNvPr>
              <p:cNvSpPr/>
              <p:nvPr/>
            </p:nvSpPr>
            <p:spPr>
              <a:xfrm>
                <a:off x="1395152" y="3011824"/>
                <a:ext cx="6859847" cy="20417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20A2CC-54CB-4766-6F7B-7AE8B8CF6138}"/>
                  </a:ext>
                </a:extLst>
              </p:cNvPr>
              <p:cNvSpPr/>
              <p:nvPr/>
            </p:nvSpPr>
            <p:spPr>
              <a:xfrm>
                <a:off x="1395152" y="3437833"/>
                <a:ext cx="6859847" cy="20417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79582C-5F72-62AC-4269-705510B6208E}"/>
                </a:ext>
              </a:extLst>
            </p:cNvPr>
            <p:cNvSpPr txBox="1"/>
            <p:nvPr/>
          </p:nvSpPr>
          <p:spPr>
            <a:xfrm>
              <a:off x="1264331" y="2009236"/>
              <a:ext cx="13773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Surplus</a:t>
              </a:r>
            </a:p>
          </p:txBody>
        </p:sp>
      </p:grpSp>
      <p:grpSp>
        <p:nvGrpSpPr>
          <p:cNvPr id="4" name="Group 3" descr="Screenshot of the Deficit Cash Flow Summary.">
            <a:extLst>
              <a:ext uri="{FF2B5EF4-FFF2-40B4-BE49-F238E27FC236}">
                <a16:creationId xmlns:a16="http://schemas.microsoft.com/office/drawing/2014/main" id="{44B36D7A-C9B5-FECE-2A01-78B64682B2F5}"/>
              </a:ext>
            </a:extLst>
          </p:cNvPr>
          <p:cNvGrpSpPr/>
          <p:nvPr/>
        </p:nvGrpSpPr>
        <p:grpSpPr>
          <a:xfrm>
            <a:off x="1182818" y="4392228"/>
            <a:ext cx="7255918" cy="2214258"/>
            <a:chOff x="1182818" y="4392228"/>
            <a:chExt cx="7255918" cy="2214258"/>
          </a:xfrm>
        </p:grpSpPr>
        <p:grpSp>
          <p:nvGrpSpPr>
            <p:cNvPr id="17" name="Group 16" descr="Screenshot of the eFPW.">
              <a:extLst>
                <a:ext uri="{FF2B5EF4-FFF2-40B4-BE49-F238E27FC236}">
                  <a16:creationId xmlns:a16="http://schemas.microsoft.com/office/drawing/2014/main" id="{72864068-7E57-7817-7F8C-D3EDB0635980}"/>
                </a:ext>
              </a:extLst>
            </p:cNvPr>
            <p:cNvGrpSpPr/>
            <p:nvPr/>
          </p:nvGrpSpPr>
          <p:grpSpPr>
            <a:xfrm>
              <a:off x="1182818" y="4704510"/>
              <a:ext cx="7255918" cy="1901976"/>
              <a:chOff x="1182818" y="4318579"/>
              <a:chExt cx="7255918" cy="190197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4C92789-E1D0-DB85-7C91-B092DFF3F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2818" y="4318579"/>
                <a:ext cx="7255918" cy="190197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32D05D-A182-595E-8A52-A8717573BFC8}"/>
                  </a:ext>
                </a:extLst>
              </p:cNvPr>
              <p:cNvSpPr/>
              <p:nvPr/>
            </p:nvSpPr>
            <p:spPr>
              <a:xfrm>
                <a:off x="1380852" y="5406534"/>
                <a:ext cx="6874147" cy="20417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2AF0B1-9E34-B983-2233-538E00808151}"/>
                  </a:ext>
                </a:extLst>
              </p:cNvPr>
              <p:cNvSpPr/>
              <p:nvPr/>
            </p:nvSpPr>
            <p:spPr>
              <a:xfrm>
                <a:off x="1380851" y="5823935"/>
                <a:ext cx="6874147" cy="20417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2C4C6-B097-33B9-ECF1-86F4B84E5320}"/>
                </a:ext>
              </a:extLst>
            </p:cNvPr>
            <p:cNvSpPr txBox="1"/>
            <p:nvPr/>
          </p:nvSpPr>
          <p:spPr>
            <a:xfrm>
              <a:off x="1236831" y="4392228"/>
              <a:ext cx="116570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Deficit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85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73A9C-1BDD-D687-2CB8-B79E37D76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E46C-846D-2874-75EF-3E546FF3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Debt-to-Income Ratio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0910112-DA5E-F884-A8A8-D98392D5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567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416D"/>
                </a:solidFill>
              </a:rPr>
              <a:t>Target: maximum of 20% of income</a:t>
            </a:r>
          </a:p>
        </p:txBody>
      </p:sp>
      <p:grpSp>
        <p:nvGrpSpPr>
          <p:cNvPr id="24" name="Group 23" descr="Graphic depicting the debt-to-income ratio.">
            <a:extLst>
              <a:ext uri="{FF2B5EF4-FFF2-40B4-BE49-F238E27FC236}">
                <a16:creationId xmlns:a16="http://schemas.microsoft.com/office/drawing/2014/main" id="{6B007933-5286-808C-1BC3-8C36CE87F5E5}"/>
              </a:ext>
            </a:extLst>
          </p:cNvPr>
          <p:cNvGrpSpPr/>
          <p:nvPr/>
        </p:nvGrpSpPr>
        <p:grpSpPr>
          <a:xfrm>
            <a:off x="820447" y="2484109"/>
            <a:ext cx="8008641" cy="2242769"/>
            <a:chOff x="820447" y="2484109"/>
            <a:chExt cx="8008641" cy="22427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16E65-53C8-93B2-D738-30AC6626E1FA}"/>
                </a:ext>
              </a:extLst>
            </p:cNvPr>
            <p:cNvSpPr/>
            <p:nvPr/>
          </p:nvSpPr>
          <p:spPr>
            <a:xfrm>
              <a:off x="929449" y="2484109"/>
              <a:ext cx="1923267" cy="56726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15%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9D598C-FA9F-DE84-14AE-17E29F506897}"/>
                </a:ext>
              </a:extLst>
            </p:cNvPr>
            <p:cNvSpPr/>
            <p:nvPr/>
          </p:nvSpPr>
          <p:spPr>
            <a:xfrm>
              <a:off x="2884347" y="2484109"/>
              <a:ext cx="1923267" cy="56726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solidFill>
                    <a:srgbClr val="0040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15% – 20%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6F8D3D-B92F-5153-4723-7DDA8A165EFC}"/>
                </a:ext>
              </a:extLst>
            </p:cNvPr>
            <p:cNvSpPr/>
            <p:nvPr/>
          </p:nvSpPr>
          <p:spPr>
            <a:xfrm>
              <a:off x="4841481" y="2484109"/>
              <a:ext cx="1923267" cy="5672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latin typeface="Arial" panose="020B0604020202020204" pitchFamily="34" charset="0"/>
                  <a:cs typeface="Arial" panose="020B0604020202020204" pitchFamily="34" charset="0"/>
                </a:rPr>
                <a:t>21% – 30%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F7F335-872D-7F25-A718-5F5D8D808548}"/>
                </a:ext>
              </a:extLst>
            </p:cNvPr>
            <p:cNvSpPr/>
            <p:nvPr/>
          </p:nvSpPr>
          <p:spPr>
            <a:xfrm>
              <a:off x="6810583" y="2484109"/>
              <a:ext cx="1923267" cy="5672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30%</a:t>
              </a: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611BCE25-8E87-8ADF-7551-41BE9DF2DBD0}"/>
                </a:ext>
              </a:extLst>
            </p:cNvPr>
            <p:cNvSpPr txBox="1">
              <a:spLocks/>
            </p:cNvSpPr>
            <p:nvPr/>
          </p:nvSpPr>
          <p:spPr>
            <a:xfrm>
              <a:off x="820447" y="3208187"/>
              <a:ext cx="1880770" cy="151869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Proceed with caution</a:t>
              </a:r>
            </a:p>
            <a:p>
              <a:r>
                <a:rPr lang="en-US" b="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Adding more debt could put you over 20%</a:t>
              </a: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13613A4E-63CB-4E89-800D-4CE33B347C7E}"/>
                </a:ext>
              </a:extLst>
            </p:cNvPr>
            <p:cNvSpPr txBox="1">
              <a:spLocks/>
            </p:cNvSpPr>
            <p:nvPr/>
          </p:nvSpPr>
          <p:spPr>
            <a:xfrm>
              <a:off x="2785509" y="3208187"/>
              <a:ext cx="2022105" cy="15186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Fully extended</a:t>
              </a:r>
            </a:p>
            <a:p>
              <a:r>
                <a:rPr lang="en-US" b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Seek financial coaching to keep debt within recommended limits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9C6B31D1-79EE-87AD-574B-5784805A1EB9}"/>
                </a:ext>
              </a:extLst>
            </p:cNvPr>
            <p:cNvSpPr txBox="1">
              <a:spLocks/>
            </p:cNvSpPr>
            <p:nvPr/>
          </p:nvSpPr>
          <p:spPr>
            <a:xfrm>
              <a:off x="4748278" y="3208187"/>
              <a:ext cx="1880770" cy="151869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Overextended</a:t>
              </a:r>
            </a:p>
            <a:p>
              <a:r>
                <a:rPr lang="en-US" b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Strongly encouraged to seek financial coaching</a:t>
              </a: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0AAB7B8B-1459-8A83-C84C-98259B92F565}"/>
                </a:ext>
              </a:extLst>
            </p:cNvPr>
            <p:cNvSpPr txBox="1">
              <a:spLocks/>
            </p:cNvSpPr>
            <p:nvPr/>
          </p:nvSpPr>
          <p:spPr>
            <a:xfrm>
              <a:off x="6715343" y="3208187"/>
              <a:ext cx="2113745" cy="151869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b="1" i="0" kern="1200">
                  <a:solidFill>
                    <a:srgbClr val="17406F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Seriously overextended</a:t>
              </a:r>
            </a:p>
            <a:p>
              <a:r>
                <a:rPr lang="en-US" b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Seek help! </a:t>
              </a:r>
              <a:br>
                <a:rPr lang="en-US" b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 your </a:t>
              </a:r>
              <a:br>
                <a:rPr lang="en-US" b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PFM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8936A-990B-834F-5382-3DEBE76896AE}"/>
              </a:ext>
            </a:extLst>
          </p:cNvPr>
          <p:cNvSpPr txBox="1">
            <a:spLocks/>
          </p:cNvSpPr>
          <p:nvPr/>
        </p:nvSpPr>
        <p:spPr>
          <a:xfrm>
            <a:off x="1" y="5700544"/>
            <a:ext cx="9144000" cy="1157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416D"/>
                </a:solidFill>
              </a:rPr>
              <a:t>These values are not used to establish someone’s creditworthiness but to gauge overall financial health.</a:t>
            </a:r>
          </a:p>
        </p:txBody>
      </p:sp>
    </p:spTree>
    <p:extLst>
      <p:ext uri="{BB962C8B-B14F-4D97-AF65-F5344CB8AC3E}">
        <p14:creationId xmlns:p14="http://schemas.microsoft.com/office/powerpoint/2010/main" val="224115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F572-782D-C24A-8405-DB6C7EE2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3B84FB-D1EB-2A3F-31CE-F04E805412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2437" y="1"/>
            <a:ext cx="6491817" cy="10509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Financial Health Assessment Tab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16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 descr="Screenshot of the Financial Health Assessment Tab.">
            <a:extLst>
              <a:ext uri="{FF2B5EF4-FFF2-40B4-BE49-F238E27FC236}">
                <a16:creationId xmlns:a16="http://schemas.microsoft.com/office/drawing/2014/main" id="{E40919A0-C0FA-B3E5-A526-2A3CF46C30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90" b="1890"/>
          <a:stretch/>
        </p:blipFill>
        <p:spPr>
          <a:xfrm>
            <a:off x="2561613" y="1438862"/>
            <a:ext cx="4020773" cy="5006677"/>
          </a:xfrm>
          <a:prstGeom prst="rect">
            <a:avLst/>
          </a:prstGeom>
          <a:ln w="3175">
            <a:solidFill>
              <a:srgbClr val="00416D"/>
            </a:solidFill>
          </a:ln>
          <a:effectLst>
            <a:outerShdw blurRad="292100" dist="139700" dir="2700000" sx="98000" sy="98000" algn="tl" rotWithShape="0">
              <a:srgbClr val="333333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91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4F42E-CA98-9980-C5CF-97CFB643F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338F-3D93-6E1E-C696-7F4855FB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Plan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6E111D-9DB4-CC07-B35A-9432BBC32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Increase income and savings</a:t>
            </a:r>
          </a:p>
          <a:p>
            <a:r>
              <a:rPr lang="en-US" dirty="0">
                <a:solidFill>
                  <a:srgbClr val="00416D"/>
                </a:solidFill>
              </a:rPr>
              <a:t>Decrease living expenses</a:t>
            </a:r>
          </a:p>
          <a:p>
            <a:r>
              <a:rPr lang="en-US" dirty="0">
                <a:solidFill>
                  <a:srgbClr val="00416D"/>
                </a:solidFill>
              </a:rPr>
              <a:t>Decrease indebtedness</a:t>
            </a:r>
          </a:p>
          <a:p>
            <a:r>
              <a:rPr lang="en-US" dirty="0">
                <a:solidFill>
                  <a:srgbClr val="00416D"/>
                </a:solidFill>
              </a:rPr>
              <a:t>Recommended training and referrals</a:t>
            </a:r>
          </a:p>
          <a:p>
            <a:r>
              <a:rPr lang="en-US" dirty="0">
                <a:solidFill>
                  <a:srgbClr val="00416D"/>
                </a:solidFill>
              </a:rPr>
              <a:t>Financial goals</a:t>
            </a:r>
          </a:p>
          <a:p>
            <a:r>
              <a:rPr lang="en-US" dirty="0">
                <a:solidFill>
                  <a:srgbClr val="00416D"/>
                </a:solidFill>
              </a:rPr>
              <a:t>Using the projected columns</a:t>
            </a:r>
          </a:p>
        </p:txBody>
      </p:sp>
      <p:pic>
        <p:nvPicPr>
          <p:cNvPr id="4" name="Picture 3" descr="Screenshot of the Action Plan.">
            <a:extLst>
              <a:ext uri="{FF2B5EF4-FFF2-40B4-BE49-F238E27FC236}">
                <a16:creationId xmlns:a16="http://schemas.microsoft.com/office/drawing/2014/main" id="{A424B64C-271E-69FF-206E-F2574FCBBC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13" t="52712" r="4091" b="6403"/>
          <a:stretch/>
        </p:blipFill>
        <p:spPr>
          <a:xfrm>
            <a:off x="2879766" y="4494711"/>
            <a:ext cx="3384468" cy="1929742"/>
          </a:xfrm>
          <a:prstGeom prst="rect">
            <a:avLst/>
          </a:prstGeom>
          <a:ln w="3175">
            <a:solidFill>
              <a:srgbClr val="00416D"/>
            </a:solidFill>
          </a:ln>
          <a:effectLst>
            <a:outerShdw blurRad="292100" dist="139700" dir="2700000" sx="98000" sy="98000" algn="tl" rotWithShape="0">
              <a:srgbClr val="333333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95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84985-3E12-FC44-8022-44912B8DD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0DA7D-7374-AD75-6407-F3344A30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Debt Destroyer</a:t>
            </a:r>
            <a:r>
              <a:rPr lang="en-US" baseline="30000" dirty="0">
                <a:solidFill>
                  <a:srgbClr val="00416D"/>
                </a:solidFill>
                <a:latin typeface="Arial"/>
                <a:cs typeface="Arial"/>
              </a:rPr>
              <a:t>® </a:t>
            </a:r>
            <a:r>
              <a:rPr lang="en-US" dirty="0">
                <a:latin typeface="Arial"/>
                <a:cs typeface="Arial"/>
              </a:rPr>
              <a:t>Tab</a:t>
            </a:r>
          </a:p>
        </p:txBody>
      </p:sp>
      <p:pic>
        <p:nvPicPr>
          <p:cNvPr id="8" name="Picture 7" descr="Screenshot of the Debt Destroyer Tab.">
            <a:extLst>
              <a:ext uri="{FF2B5EF4-FFF2-40B4-BE49-F238E27FC236}">
                <a16:creationId xmlns:a16="http://schemas.microsoft.com/office/drawing/2014/main" id="{08A9486C-7B94-065C-1ED9-D1C8E1F6EB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0" t="7373" r="30398" b="45076"/>
          <a:stretch/>
        </p:blipFill>
        <p:spPr>
          <a:xfrm>
            <a:off x="293550" y="2367372"/>
            <a:ext cx="5289629" cy="2847372"/>
          </a:xfrm>
          <a:prstGeom prst="rect">
            <a:avLst/>
          </a:prstGeom>
          <a:ln w="3175">
            <a:solidFill>
              <a:srgbClr val="00416D"/>
            </a:solidFill>
          </a:ln>
          <a:effectLst>
            <a:outerShdw blurRad="292100" dist="139700" dir="2700000" sx="98000" sy="98000" algn="tl" rotWithShape="0">
              <a:srgbClr val="333333">
                <a:alpha val="35000"/>
              </a:srgbClr>
            </a:outerShdw>
          </a:effectLst>
        </p:spPr>
      </p:pic>
      <p:pic>
        <p:nvPicPr>
          <p:cNvPr id="6" name="Picture 5" descr="An image of the Debt Destroyer logo.">
            <a:extLst>
              <a:ext uri="{FF2B5EF4-FFF2-40B4-BE49-F238E27FC236}">
                <a16:creationId xmlns:a16="http://schemas.microsoft.com/office/drawing/2014/main" id="{A70F775A-CA6A-BBCF-78FC-FA8BEC1E7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842" y="2811844"/>
            <a:ext cx="285824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5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6B1CD-02B4-A806-D453-C1B74E77A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titled-1_3" descr="Untitled-1_3">
            <a:hlinkClick r:id="" action="ppaction://media"/>
            <a:extLst>
              <a:ext uri="{FF2B5EF4-FFF2-40B4-BE49-F238E27FC236}">
                <a16:creationId xmlns:a16="http://schemas.microsoft.com/office/drawing/2014/main" id="{23BEC410-9467-D688-EA48-A1E9E2A6BD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23407EB0-9A3F-274B-8D29-0C23CC15AAF0}" label="" lang="no-audio.cc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C55B1B-7656-8922-C9F5-31C4081C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Debt Snowball</a:t>
            </a:r>
          </a:p>
        </p:txBody>
      </p:sp>
      <p:pic>
        <p:nvPicPr>
          <p:cNvPr id="4" name="Picture 3" descr="The CFS logo.">
            <a:extLst>
              <a:ext uri="{FF2B5EF4-FFF2-40B4-BE49-F238E27FC236}">
                <a16:creationId xmlns:a16="http://schemas.microsoft.com/office/drawing/2014/main" id="{CD915BFD-CC09-E559-395A-2EBE70D44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883"/>
          <a:stretch/>
        </p:blipFill>
        <p:spPr>
          <a:xfrm>
            <a:off x="0" y="0"/>
            <a:ext cx="2022359" cy="2019300"/>
          </a:xfrm>
          <a:prstGeom prst="rect">
            <a:avLst/>
          </a:prstGeom>
        </p:spPr>
      </p:pic>
      <p:pic>
        <p:nvPicPr>
          <p:cNvPr id="6" name="Picture 5" descr="A yellow triangle as a graphic element.">
            <a:extLst>
              <a:ext uri="{FF2B5EF4-FFF2-40B4-BE49-F238E27FC236}">
                <a16:creationId xmlns:a16="http://schemas.microsoft.com/office/drawing/2014/main" id="{44D73C7E-519B-22A8-87F4-6D682E63B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447" r="-2" b="53040"/>
          <a:stretch/>
        </p:blipFill>
        <p:spPr>
          <a:xfrm>
            <a:off x="8178799" y="0"/>
            <a:ext cx="965199" cy="94826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FF126D-4099-9C64-5634-55B071D7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2" y="1563856"/>
            <a:ext cx="3898636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List debts smallest to largest by balance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Pay minimum required on each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Put any extra money toward smallest balance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Celebrate paying off smallest balance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Use prior payment plus extra to pay next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Keep going until all are paid off</a:t>
            </a:r>
          </a:p>
        </p:txBody>
      </p:sp>
    </p:spTree>
    <p:extLst>
      <p:ext uri="{BB962C8B-B14F-4D97-AF65-F5344CB8AC3E}">
        <p14:creationId xmlns:p14="http://schemas.microsoft.com/office/powerpoint/2010/main" val="410156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A05BB-DC78-C004-D606-0FEF28DF0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valanche_1" descr="Avalanche_1">
            <a:hlinkClick r:id="" action="ppaction://media"/>
            <a:extLst>
              <a:ext uri="{FF2B5EF4-FFF2-40B4-BE49-F238E27FC236}">
                <a16:creationId xmlns:a16="http://schemas.microsoft.com/office/drawing/2014/main" id="{07DAD8C3-C45C-25BB-4814-7502F40DAB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7D4A31A6-9F4E-0C4F-B215-3C03EE7F80B5}" label="" lang="no-audio.cc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69E1C-7782-A75C-C2FB-FBBF110C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Debt Avalanche</a:t>
            </a:r>
          </a:p>
        </p:txBody>
      </p:sp>
      <p:pic>
        <p:nvPicPr>
          <p:cNvPr id="6" name="Picture 5" descr="A yellow triangle as a graphic element.">
            <a:extLst>
              <a:ext uri="{FF2B5EF4-FFF2-40B4-BE49-F238E27FC236}">
                <a16:creationId xmlns:a16="http://schemas.microsoft.com/office/drawing/2014/main" id="{9F0020D5-4D92-772D-6D50-3F02783C2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447" r="-2" b="53040"/>
          <a:stretch/>
        </p:blipFill>
        <p:spPr>
          <a:xfrm>
            <a:off x="8178799" y="0"/>
            <a:ext cx="965199" cy="94826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607D77-70B1-7A4E-0F9F-E513DF0AE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2" y="1563856"/>
            <a:ext cx="6806726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List debts from highest to lowest interest rate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Pay the minimum payment on each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Put any extra money toward highest interest rate debt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Celebrate paying off highest interest rate debt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Use prior payment plus extra to pay next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Keep going until all are paid off!</a:t>
            </a:r>
          </a:p>
        </p:txBody>
      </p:sp>
    </p:spTree>
    <p:extLst>
      <p:ext uri="{BB962C8B-B14F-4D97-AF65-F5344CB8AC3E}">
        <p14:creationId xmlns:p14="http://schemas.microsoft.com/office/powerpoint/2010/main" val="24817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DE2F-6765-7733-E780-FB1FFF93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2DEB7E-D84D-5F6D-BCB5-1E0E8C4F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Net Worth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The Budget or Spending Plan</a:t>
            </a:r>
          </a:p>
          <a:p>
            <a:pPr marL="800075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16D"/>
                </a:solidFill>
              </a:rPr>
              <a:t>Income</a:t>
            </a:r>
          </a:p>
          <a:p>
            <a:pPr marL="800075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16D"/>
                </a:solidFill>
              </a:rPr>
              <a:t>Savings and Living Expenses</a:t>
            </a:r>
          </a:p>
          <a:p>
            <a:pPr marL="800075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16D"/>
                </a:solidFill>
              </a:rPr>
              <a:t>Indebtedness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Financial Health Assessment with Action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Debt Destroyer</a:t>
            </a:r>
            <a:r>
              <a:rPr lang="en-US" baseline="30000" dirty="0">
                <a:solidFill>
                  <a:srgbClr val="00416D"/>
                </a:solidFill>
              </a:rPr>
              <a:t>®</a:t>
            </a:r>
            <a:endParaRPr lang="en-US" dirty="0">
              <a:solidFill>
                <a:srgbClr val="00416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Financial Links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Chapter Resources</a:t>
            </a:r>
          </a:p>
        </p:txBody>
      </p:sp>
    </p:spTree>
    <p:extLst>
      <p:ext uri="{BB962C8B-B14F-4D97-AF65-F5344CB8AC3E}">
        <p14:creationId xmlns:p14="http://schemas.microsoft.com/office/powerpoint/2010/main" val="4138075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017B3-4703-6E26-C8A0-034666AD4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4D63-731E-49E2-AE9C-0FD60849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Financial Links Tab</a:t>
            </a:r>
          </a:p>
        </p:txBody>
      </p:sp>
      <p:pic>
        <p:nvPicPr>
          <p:cNvPr id="5" name="Picture 4" descr="Screenshot of the Financial Links Tab.">
            <a:extLst>
              <a:ext uri="{FF2B5EF4-FFF2-40B4-BE49-F238E27FC236}">
                <a16:creationId xmlns:a16="http://schemas.microsoft.com/office/drawing/2014/main" id="{F1BD00B5-DFD6-CAE6-09DB-94FE86A9A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1" y="2168447"/>
            <a:ext cx="7455877" cy="4168246"/>
          </a:xfrm>
          <a:prstGeom prst="rect">
            <a:avLst/>
          </a:prstGeom>
          <a:ln w="3175">
            <a:solidFill>
              <a:srgbClr val="00416D"/>
            </a:solidFill>
          </a:ln>
          <a:effectLst>
            <a:outerShdw blurRad="292100" dist="139700" dir="2700000" sx="98000" sy="98000" algn="tl" rotWithShape="0">
              <a:srgbClr val="333333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774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DECB4-721A-EC7B-7E05-B70B2F9B8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C960-A921-B945-ECB1-7C07A40A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Resources</a:t>
            </a:r>
          </a:p>
        </p:txBody>
      </p:sp>
      <p:grpSp>
        <p:nvGrpSpPr>
          <p:cNvPr id="10" name="Group 9" descr="Screenshots of the Financial Service Provider How-to-Guide.">
            <a:extLst>
              <a:ext uri="{FF2B5EF4-FFF2-40B4-BE49-F238E27FC236}">
                <a16:creationId xmlns:a16="http://schemas.microsoft.com/office/drawing/2014/main" id="{0E4AFF5F-0710-D32E-11AF-CF08209255D1}"/>
              </a:ext>
            </a:extLst>
          </p:cNvPr>
          <p:cNvGrpSpPr/>
          <p:nvPr/>
        </p:nvGrpSpPr>
        <p:grpSpPr>
          <a:xfrm>
            <a:off x="253545" y="1247902"/>
            <a:ext cx="8617305" cy="5529238"/>
            <a:chOff x="253545" y="1247902"/>
            <a:chExt cx="8617305" cy="55292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8F8405-013A-456D-138D-C4A5DF735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9786" y="1247902"/>
              <a:ext cx="3371064" cy="436255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7EA84C-6808-8268-348B-583708AD4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0373" y="1865262"/>
              <a:ext cx="3363650" cy="436255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7" name="Picture 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942E88E-BA0A-722F-ABC3-CBFC6C37B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5" y="2414588"/>
              <a:ext cx="3371064" cy="4362552"/>
            </a:xfrm>
            <a:prstGeom prst="rect">
              <a:avLst/>
            </a:prstGeom>
            <a:ln>
              <a:solidFill>
                <a:srgbClr val="707070"/>
              </a:solidFill>
            </a:ln>
          </p:spPr>
        </p:pic>
      </p:grpSp>
      <p:sp>
        <p:nvSpPr>
          <p:cNvPr id="8" name="Oval 7" descr="Graphic depicting page number.">
            <a:extLst>
              <a:ext uri="{FF2B5EF4-FFF2-40B4-BE49-F238E27FC236}">
                <a16:creationId xmlns:a16="http://schemas.microsoft.com/office/drawing/2014/main" id="{72B2EEC2-0228-1118-8017-0367E9FA46E6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6775B5AE-C768-3154-07C6-16BF51808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862464"/>
            <a:ext cx="73269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3-3 to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3-7</a:t>
            </a:r>
          </a:p>
        </p:txBody>
      </p:sp>
    </p:spTree>
    <p:extLst>
      <p:ext uri="{BB962C8B-B14F-4D97-AF65-F5344CB8AC3E}">
        <p14:creationId xmlns:p14="http://schemas.microsoft.com/office/powerpoint/2010/main" val="331257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1A70-2F97-E273-83A3-23EB5FCF3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5136-1E11-D6B9-8CA4-3B1A4C45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Worth Tab</a:t>
            </a:r>
          </a:p>
        </p:txBody>
      </p:sp>
      <p:pic>
        <p:nvPicPr>
          <p:cNvPr id="6" name="Picture 5" descr="A screenshot of the eFPW.">
            <a:extLst>
              <a:ext uri="{FF2B5EF4-FFF2-40B4-BE49-F238E27FC236}">
                <a16:creationId xmlns:a16="http://schemas.microsoft.com/office/drawing/2014/main" id="{3250769C-BED4-F618-3B87-16F4D19C6E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01" b="37236"/>
          <a:stretch/>
        </p:blipFill>
        <p:spPr>
          <a:xfrm>
            <a:off x="1922318" y="1438862"/>
            <a:ext cx="5299364" cy="4036743"/>
          </a:xfrm>
          <a:prstGeom prst="rect">
            <a:avLst/>
          </a:prstGeom>
          <a:ln w="3175">
            <a:solidFill>
              <a:srgbClr val="00416D"/>
            </a:solidFill>
          </a:ln>
          <a:effectLst>
            <a:outerShdw blurRad="292100" dist="139700" dir="2700000" sx="98000" sy="98000" algn="tl" rotWithShape="0">
              <a:srgbClr val="333333">
                <a:alpha val="35000"/>
              </a:srgbClr>
            </a:outerShdw>
          </a:effectLst>
        </p:spPr>
      </p:pic>
      <p:pic>
        <p:nvPicPr>
          <p:cNvPr id="7" name="Picture 6" descr="Graphic depicting the phrase, &quot;Assets - Liabilities = Net Worth.&quot;">
            <a:extLst>
              <a:ext uri="{FF2B5EF4-FFF2-40B4-BE49-F238E27FC236}">
                <a16:creationId xmlns:a16="http://schemas.microsoft.com/office/drawing/2014/main" id="{18B3AE7B-CEB6-33DF-4A69-E0A277B60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54" y="5784121"/>
            <a:ext cx="7439891" cy="7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7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C2BC0-CA51-C0E3-C2AD-D114C125E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F031-2BDF-7097-3606-F98BF130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Plan Tabs Overview</a:t>
            </a:r>
          </a:p>
        </p:txBody>
      </p:sp>
      <p:pic>
        <p:nvPicPr>
          <p:cNvPr id="10" name="Picture 9" descr="Screenshot of the eFPW.">
            <a:extLst>
              <a:ext uri="{FF2B5EF4-FFF2-40B4-BE49-F238E27FC236}">
                <a16:creationId xmlns:a16="http://schemas.microsoft.com/office/drawing/2014/main" id="{8F5D4B34-2948-456C-7E0E-97E8D14F5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" y="2411169"/>
            <a:ext cx="2319495" cy="2437800"/>
          </a:xfrm>
          <a:prstGeom prst="rect">
            <a:avLst/>
          </a:prstGeom>
          <a:ln w="3175">
            <a:solidFill>
              <a:srgbClr val="00416D"/>
            </a:solidFill>
          </a:ln>
          <a:effectLst>
            <a:outerShdw blurRad="292100" dist="139700" dir="2700000" sx="98000" sy="98000" algn="ctr" rotWithShape="0">
              <a:prstClr val="black">
                <a:alpha val="35000"/>
              </a:prstClr>
            </a:outerShdw>
          </a:effectLst>
        </p:spPr>
      </p:pic>
      <p:pic>
        <p:nvPicPr>
          <p:cNvPr id="3" name="Picture 2" descr="Screenshot of the eFPW.">
            <a:extLst>
              <a:ext uri="{FF2B5EF4-FFF2-40B4-BE49-F238E27FC236}">
                <a16:creationId xmlns:a16="http://schemas.microsoft.com/office/drawing/2014/main" id="{1A6EE368-2E45-B896-B02D-88AB4BA2B2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704" y="2441044"/>
            <a:ext cx="2733685" cy="2378049"/>
          </a:xfrm>
          <a:prstGeom prst="rect">
            <a:avLst/>
          </a:prstGeom>
          <a:ln w="3175">
            <a:solidFill>
              <a:srgbClr val="00416D"/>
            </a:solidFill>
          </a:ln>
          <a:effectLst>
            <a:outerShdw blurRad="292100" dist="139700" dir="2700000" sx="98000" sy="98000" algn="ctr" rotWithShape="0">
              <a:prstClr val="black">
                <a:alpha val="35000"/>
              </a:prstClr>
            </a:outerShdw>
          </a:effectLst>
        </p:spPr>
      </p:pic>
      <p:pic>
        <p:nvPicPr>
          <p:cNvPr id="4" name="Picture 3" descr="Screenshot of the eFPW.">
            <a:extLst>
              <a:ext uri="{FF2B5EF4-FFF2-40B4-BE49-F238E27FC236}">
                <a16:creationId xmlns:a16="http://schemas.microsoft.com/office/drawing/2014/main" id="{AFF78E15-F6ED-FC69-78A0-C3944035C5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4" y="2411168"/>
            <a:ext cx="2972241" cy="2437800"/>
          </a:xfrm>
          <a:prstGeom prst="rect">
            <a:avLst/>
          </a:prstGeom>
          <a:ln w="3175">
            <a:solidFill>
              <a:srgbClr val="00416D"/>
            </a:solidFill>
          </a:ln>
          <a:effectLst>
            <a:outerShdw blurRad="292100" dist="139700" dir="2700000" sx="98000" sy="98000" algn="tl" rotWithShape="0">
              <a:srgbClr val="333333">
                <a:alpha val="35186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D6F7C1-A496-8A49-A53C-B1CC7A8CC2F4}"/>
              </a:ext>
            </a:extLst>
          </p:cNvPr>
          <p:cNvSpPr txBox="1"/>
          <p:nvPr/>
        </p:nvSpPr>
        <p:spPr>
          <a:xfrm>
            <a:off x="187917" y="4921882"/>
            <a:ext cx="24303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A4571-175E-3B7F-C622-C82247FE4B65}"/>
              </a:ext>
            </a:extLst>
          </p:cNvPr>
          <p:cNvSpPr txBox="1"/>
          <p:nvPr/>
        </p:nvSpPr>
        <p:spPr>
          <a:xfrm>
            <a:off x="2871704" y="4921882"/>
            <a:ext cx="27336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DC711-A9CB-E0DE-C8E9-A28DE7521050}"/>
              </a:ext>
            </a:extLst>
          </p:cNvPr>
          <p:cNvSpPr txBox="1"/>
          <p:nvPr/>
        </p:nvSpPr>
        <p:spPr>
          <a:xfrm>
            <a:off x="5858814" y="4921882"/>
            <a:ext cx="2972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Indebtedness</a:t>
            </a:r>
          </a:p>
        </p:txBody>
      </p:sp>
    </p:spTree>
    <p:extLst>
      <p:ext uri="{BB962C8B-B14F-4D97-AF65-F5344CB8AC3E}">
        <p14:creationId xmlns:p14="http://schemas.microsoft.com/office/powerpoint/2010/main" val="87902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537D5-9F40-8D13-8B4A-4E856D0C2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327E-8FE6-70F7-ECE0-5AACECD9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Breakdown of Net Income</a:t>
            </a:r>
          </a:p>
        </p:txBody>
      </p:sp>
      <p:graphicFrame>
        <p:nvGraphicFramePr>
          <p:cNvPr id="6" name="Chart 5" descr="Graphic depicting the breakdown of next income.">
            <a:extLst>
              <a:ext uri="{FF2B5EF4-FFF2-40B4-BE49-F238E27FC236}">
                <a16:creationId xmlns:a16="http://schemas.microsoft.com/office/drawing/2014/main" id="{EC3BB2E0-7972-4758-DC92-609A48C98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406593"/>
              </p:ext>
            </p:extLst>
          </p:nvPr>
        </p:nvGraphicFramePr>
        <p:xfrm>
          <a:off x="1453338" y="1438862"/>
          <a:ext cx="6237323" cy="433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F3C6B2E-4C2F-5FCA-6E70-07BEA96331B9}"/>
              </a:ext>
            </a:extLst>
          </p:cNvPr>
          <p:cNvSpPr/>
          <p:nvPr/>
        </p:nvSpPr>
        <p:spPr>
          <a:xfrm>
            <a:off x="2197582" y="6054786"/>
            <a:ext cx="47488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endParaRPr lang="en-US" sz="2500">
              <a:solidFill>
                <a:srgbClr val="00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1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EDEAD-30CA-7BDD-F069-D34EAAB09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A2BD-B00F-4ADD-2D41-731701C3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Monthly Income</a:t>
            </a:r>
          </a:p>
        </p:txBody>
      </p:sp>
      <p:grpSp>
        <p:nvGrpSpPr>
          <p:cNvPr id="25" name="Group 24" descr="Graphic depicting monthly income.">
            <a:extLst>
              <a:ext uri="{FF2B5EF4-FFF2-40B4-BE49-F238E27FC236}">
                <a16:creationId xmlns:a16="http://schemas.microsoft.com/office/drawing/2014/main" id="{407F8250-C6EA-C7FF-831F-85B78111D42F}"/>
              </a:ext>
            </a:extLst>
          </p:cNvPr>
          <p:cNvGrpSpPr/>
          <p:nvPr/>
        </p:nvGrpSpPr>
        <p:grpSpPr>
          <a:xfrm>
            <a:off x="1504536" y="1811195"/>
            <a:ext cx="6535545" cy="4549008"/>
            <a:chOff x="1504536" y="1811195"/>
            <a:chExt cx="6535545" cy="4549008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2F2C67F0-A328-0AD6-57F1-B52D53FD56EA}"/>
                </a:ext>
              </a:extLst>
            </p:cNvPr>
            <p:cNvSpPr/>
            <p:nvPr/>
          </p:nvSpPr>
          <p:spPr>
            <a:xfrm>
              <a:off x="3946712" y="4847172"/>
              <a:ext cx="2646551" cy="659517"/>
            </a:xfrm>
            <a:prstGeom prst="rightArrow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BD3FBF39-B93B-D2AC-84DF-1C9D581D91D4}"/>
                </a:ext>
              </a:extLst>
            </p:cNvPr>
            <p:cNvSpPr/>
            <p:nvPr/>
          </p:nvSpPr>
          <p:spPr>
            <a:xfrm>
              <a:off x="3918224" y="3323662"/>
              <a:ext cx="2646551" cy="659517"/>
            </a:xfrm>
            <a:prstGeom prst="rightArrow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0A37FE31-41B6-304E-D78C-1EB06DA9296F}"/>
                </a:ext>
              </a:extLst>
            </p:cNvPr>
            <p:cNvSpPr/>
            <p:nvPr/>
          </p:nvSpPr>
          <p:spPr>
            <a:xfrm>
              <a:off x="3908285" y="1811195"/>
              <a:ext cx="2646551" cy="659517"/>
            </a:xfrm>
            <a:prstGeom prst="rightArrow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8F30D3-B4C9-0828-5E1F-D70E67B4A827}"/>
                </a:ext>
              </a:extLst>
            </p:cNvPr>
            <p:cNvSpPr/>
            <p:nvPr/>
          </p:nvSpPr>
          <p:spPr>
            <a:xfrm>
              <a:off x="1523603" y="1976275"/>
              <a:ext cx="2733260" cy="890479"/>
            </a:xfrm>
            <a:prstGeom prst="rect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E84406-982D-09DA-F0E5-B2075A9ACE8D}"/>
                </a:ext>
              </a:extLst>
            </p:cNvPr>
            <p:cNvSpPr txBox="1"/>
            <p:nvPr/>
          </p:nvSpPr>
          <p:spPr>
            <a:xfrm>
              <a:off x="1519553" y="2172741"/>
              <a:ext cx="2737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Gross Income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A21065-06CC-7F3C-9C80-2FFB59C89266}"/>
                </a:ext>
              </a:extLst>
            </p:cNvPr>
            <p:cNvSpPr txBox="1"/>
            <p:nvPr/>
          </p:nvSpPr>
          <p:spPr>
            <a:xfrm>
              <a:off x="4321680" y="2344205"/>
              <a:ext cx="1875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pay and  allowances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A09C7C-6A39-CD35-5518-57038CE6AF4A}"/>
                </a:ext>
              </a:extLst>
            </p:cNvPr>
            <p:cNvSpPr/>
            <p:nvPr/>
          </p:nvSpPr>
          <p:spPr>
            <a:xfrm>
              <a:off x="1519553" y="3495785"/>
              <a:ext cx="2733260" cy="890479"/>
            </a:xfrm>
            <a:prstGeom prst="rect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801A5F-83E3-E6B6-F1D4-42528F740F32}"/>
                </a:ext>
              </a:extLst>
            </p:cNvPr>
            <p:cNvSpPr txBox="1"/>
            <p:nvPr/>
          </p:nvSpPr>
          <p:spPr>
            <a:xfrm>
              <a:off x="1504536" y="3728133"/>
              <a:ext cx="2740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 Income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CA7D30-D3D0-CB93-A6DE-461591A2E488}"/>
                </a:ext>
              </a:extLst>
            </p:cNvPr>
            <p:cNvSpPr txBox="1"/>
            <p:nvPr/>
          </p:nvSpPr>
          <p:spPr>
            <a:xfrm>
              <a:off x="4321680" y="3854382"/>
              <a:ext cx="2063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Gross Income less taxes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EF3A99-B4A6-7F4E-D2D5-C7EB8558DD24}"/>
                </a:ext>
              </a:extLst>
            </p:cNvPr>
            <p:cNvSpPr/>
            <p:nvPr/>
          </p:nvSpPr>
          <p:spPr>
            <a:xfrm>
              <a:off x="1519552" y="5021712"/>
              <a:ext cx="2740279" cy="890480"/>
            </a:xfrm>
            <a:prstGeom prst="rect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85A458-C65C-B8B6-AF66-E359FD624D17}"/>
                </a:ext>
              </a:extLst>
            </p:cNvPr>
            <p:cNvSpPr txBox="1"/>
            <p:nvPr/>
          </p:nvSpPr>
          <p:spPr>
            <a:xfrm>
              <a:off x="1519552" y="5236119"/>
              <a:ext cx="2725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Take Home Pay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C8BDFB-3619-B596-85D4-79F81ACD6675}"/>
                </a:ext>
              </a:extLst>
            </p:cNvPr>
            <p:cNvSpPr txBox="1"/>
            <p:nvPr/>
          </p:nvSpPr>
          <p:spPr>
            <a:xfrm>
              <a:off x="4306587" y="5436873"/>
              <a:ext cx="2646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 Income </a:t>
              </a:r>
              <a:br>
                <a:rPr lang="en-US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 deductions or automatic allotments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1E3F38-1846-845B-DEEB-CA6EF920E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8814" y="4847172"/>
              <a:ext cx="715159" cy="890444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AD0D2C2-B705-07A4-E734-D7597FB4176F}"/>
                </a:ext>
              </a:extLst>
            </p:cNvPr>
            <p:cNvGrpSpPr/>
            <p:nvPr/>
          </p:nvGrpSpPr>
          <p:grpSpPr>
            <a:xfrm>
              <a:off x="6756561" y="3334462"/>
              <a:ext cx="1174249" cy="890479"/>
              <a:chOff x="6599103" y="3352095"/>
              <a:chExt cx="1422512" cy="107874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1D05A56-847D-EB62-5644-7EF93D250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99103" y="3352137"/>
                <a:ext cx="866361" cy="107870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4677F34-F15C-CD84-4CF8-BBE7BF9A0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5254" y="3352095"/>
                <a:ext cx="866361" cy="1078705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A8E600B-E2DC-6EE9-7801-B23286EA8EDD}"/>
                </a:ext>
              </a:extLst>
            </p:cNvPr>
            <p:cNvGrpSpPr/>
            <p:nvPr/>
          </p:nvGrpSpPr>
          <p:grpSpPr>
            <a:xfrm>
              <a:off x="6619653" y="1824686"/>
              <a:ext cx="1420428" cy="1042068"/>
              <a:chOff x="6484253" y="1662454"/>
              <a:chExt cx="1699651" cy="120430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D8368A9-0316-8712-DF94-3AAB154FD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4253" y="1663415"/>
                <a:ext cx="866361" cy="107870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6A89472-9025-8B06-2D9F-CD4B0DCEE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7543" y="1662454"/>
                <a:ext cx="866361" cy="107870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A941FF0-A5E9-B4BC-FA44-B6E67722D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84363" y="1788049"/>
                <a:ext cx="866361" cy="10787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3601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FF0AA-A0CE-38D6-E68D-2C20D962D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4045-43FC-BA53-5C12-3F717A1E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Net Income</a:t>
            </a:r>
          </a:p>
        </p:txBody>
      </p:sp>
      <p:grpSp>
        <p:nvGrpSpPr>
          <p:cNvPr id="31" name="Group 30" descr="Graphic depicting calculating net income.">
            <a:extLst>
              <a:ext uri="{FF2B5EF4-FFF2-40B4-BE49-F238E27FC236}">
                <a16:creationId xmlns:a16="http://schemas.microsoft.com/office/drawing/2014/main" id="{078EED1E-C0B0-6C2F-1602-BC21369DCD3E}"/>
              </a:ext>
            </a:extLst>
          </p:cNvPr>
          <p:cNvGrpSpPr/>
          <p:nvPr/>
        </p:nvGrpSpPr>
        <p:grpSpPr>
          <a:xfrm>
            <a:off x="563766" y="2472938"/>
            <a:ext cx="8420834" cy="3233596"/>
            <a:chOff x="563766" y="2472938"/>
            <a:chExt cx="8420834" cy="3233596"/>
          </a:xfrm>
        </p:grpSpPr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A289576C-8858-1991-F22D-1A2B5FC0AC5F}"/>
                </a:ext>
              </a:extLst>
            </p:cNvPr>
            <p:cNvSpPr/>
            <p:nvPr/>
          </p:nvSpPr>
          <p:spPr>
            <a:xfrm>
              <a:off x="4572000" y="2472938"/>
              <a:ext cx="4412600" cy="3233596"/>
            </a:xfrm>
            <a:prstGeom prst="homePlate">
              <a:avLst>
                <a:gd name="adj" fmla="val 38182"/>
              </a:avLst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7D883DB7-054A-497F-DFF3-7432CCE54D2C}"/>
                </a:ext>
              </a:extLst>
            </p:cNvPr>
            <p:cNvSpPr/>
            <p:nvPr/>
          </p:nvSpPr>
          <p:spPr>
            <a:xfrm>
              <a:off x="1913466" y="2472938"/>
              <a:ext cx="4235874" cy="3233596"/>
            </a:xfrm>
            <a:prstGeom prst="homePlate">
              <a:avLst>
                <a:gd name="adj" fmla="val 38182"/>
              </a:avLst>
            </a:prstGeom>
            <a:solidFill>
              <a:srgbClr val="2C5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entagon 24">
              <a:extLst>
                <a:ext uri="{FF2B5EF4-FFF2-40B4-BE49-F238E27FC236}">
                  <a16:creationId xmlns:a16="http://schemas.microsoft.com/office/drawing/2014/main" id="{EB8B26AF-4233-D350-0207-70A4F3861492}"/>
                </a:ext>
              </a:extLst>
            </p:cNvPr>
            <p:cNvSpPr/>
            <p:nvPr/>
          </p:nvSpPr>
          <p:spPr>
            <a:xfrm>
              <a:off x="563766" y="2472938"/>
              <a:ext cx="2929466" cy="323359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BBF85B-4731-3031-5C31-E5138DBDA782}"/>
                </a:ext>
              </a:extLst>
            </p:cNvPr>
            <p:cNvSpPr txBox="1"/>
            <p:nvPr/>
          </p:nvSpPr>
          <p:spPr>
            <a:xfrm>
              <a:off x="913312" y="3713741"/>
              <a:ext cx="18007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>
                  <a:solidFill>
                    <a:srgbClr val="0040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Gross Pay</a:t>
              </a:r>
            </a:p>
            <a:p>
              <a:r>
                <a:rPr lang="en-US" sz="2500" b="1">
                  <a:solidFill>
                    <a:srgbClr val="0040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(Total Pay)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08F73C-407F-1FD9-E616-2D9FF923A539}"/>
                </a:ext>
              </a:extLst>
            </p:cNvPr>
            <p:cNvSpPr txBox="1"/>
            <p:nvPr/>
          </p:nvSpPr>
          <p:spPr>
            <a:xfrm>
              <a:off x="3598653" y="3460802"/>
              <a:ext cx="1789465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Minus Taxes:</a:t>
              </a:r>
            </a:p>
            <a:p>
              <a:pPr algn="ctr"/>
              <a:r>
                <a:rPr 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Federal Taxes</a:t>
              </a:r>
            </a:p>
            <a:p>
              <a:pPr algn="ctr"/>
              <a:r>
                <a:rPr 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 Taxes</a:t>
              </a:r>
            </a:p>
            <a:p>
              <a:pPr algn="ctr"/>
              <a:r>
                <a:rPr 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Security</a:t>
              </a:r>
            </a:p>
            <a:p>
              <a:pPr algn="ctr"/>
              <a:r>
                <a:rPr 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7D3255-FDA8-294A-729F-D5F5672A6D1A}"/>
                </a:ext>
              </a:extLst>
            </p:cNvPr>
            <p:cNvSpPr txBox="1"/>
            <p:nvPr/>
          </p:nvSpPr>
          <p:spPr>
            <a:xfrm>
              <a:off x="5978982" y="2980898"/>
              <a:ext cx="26012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Gross Income:</a:t>
              </a:r>
            </a:p>
            <a:p>
              <a:pPr algn="ctr"/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$4,200</a:t>
              </a:r>
            </a:p>
            <a:p>
              <a:pPr algn="ctr"/>
              <a:endPara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Monthly Taxes</a:t>
              </a:r>
              <a:r>
                <a:rPr lang="en-US" sz="2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$450</a:t>
              </a:r>
            </a:p>
            <a:p>
              <a:pPr algn="ctr"/>
              <a:endPara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 Income:</a:t>
              </a: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$4,200 - $450 =</a:t>
              </a:r>
            </a:p>
            <a:p>
              <a:pPr algn="ctr"/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$3,750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66746B-CB8F-851C-C8AC-B2928550CE1E}"/>
                </a:ext>
              </a:extLst>
            </p:cNvPr>
            <p:cNvSpPr txBox="1"/>
            <p:nvPr/>
          </p:nvSpPr>
          <p:spPr>
            <a:xfrm>
              <a:off x="6712786" y="2611566"/>
              <a:ext cx="1133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</a:t>
              </a:r>
              <a:endPara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C575657-6CA8-3269-B667-17F841DFA415}"/>
              </a:ext>
            </a:extLst>
          </p:cNvPr>
          <p:cNvSpPr txBox="1"/>
          <p:nvPr/>
        </p:nvSpPr>
        <p:spPr>
          <a:xfrm>
            <a:off x="0" y="607586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military pay is taxed. </a:t>
            </a:r>
          </a:p>
          <a:p>
            <a:pPr algn="ctr"/>
            <a:r>
              <a:rPr lang="en-US" b="1" i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Allowances, with the exception of CONUS COLA, are not taxed.</a:t>
            </a:r>
          </a:p>
        </p:txBody>
      </p:sp>
    </p:spTree>
    <p:extLst>
      <p:ext uri="{BB962C8B-B14F-4D97-AF65-F5344CB8AC3E}">
        <p14:creationId xmlns:p14="http://schemas.microsoft.com/office/powerpoint/2010/main" val="409308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C6C37-A71B-B9C2-8310-09C6F5181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FAC18C2-6BD0-EA4D-7D7B-16368FADED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2437" y="1"/>
            <a:ext cx="6491817" cy="10509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of the Savings and Living Expenses Tabs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16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Group 1" descr="Graphic with title, &quot;Savings.&quot;">
            <a:extLst>
              <a:ext uri="{FF2B5EF4-FFF2-40B4-BE49-F238E27FC236}">
                <a16:creationId xmlns:a16="http://schemas.microsoft.com/office/drawing/2014/main" id="{24F82C8D-5FD2-DF93-2E0C-F62C7990B003}"/>
              </a:ext>
            </a:extLst>
          </p:cNvPr>
          <p:cNvGrpSpPr/>
          <p:nvPr/>
        </p:nvGrpSpPr>
        <p:grpSpPr>
          <a:xfrm>
            <a:off x="2332437" y="1634817"/>
            <a:ext cx="2406293" cy="597400"/>
            <a:chOff x="2332437" y="1634817"/>
            <a:chExt cx="2406293" cy="597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E38CC1-2E84-8A2E-841D-F2A74BE01D10}"/>
                </a:ext>
              </a:extLst>
            </p:cNvPr>
            <p:cNvSpPr/>
            <p:nvPr/>
          </p:nvSpPr>
          <p:spPr>
            <a:xfrm>
              <a:off x="2332437" y="1634817"/>
              <a:ext cx="2406292" cy="597400"/>
            </a:xfrm>
            <a:prstGeom prst="rect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E8FA1E-57CE-A2B7-5422-FC8334F6B375}"/>
                </a:ext>
              </a:extLst>
            </p:cNvPr>
            <p:cNvSpPr txBox="1"/>
            <p:nvPr/>
          </p:nvSpPr>
          <p:spPr>
            <a:xfrm>
              <a:off x="2332438" y="1688372"/>
              <a:ext cx="240629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Savings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CD11FD-4EF5-E93A-57B2-C986C39D4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2" y="2455332"/>
            <a:ext cx="2401458" cy="34598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Emergency</a:t>
            </a:r>
          </a:p>
          <a:p>
            <a:r>
              <a:rPr lang="en-US" dirty="0">
                <a:solidFill>
                  <a:srgbClr val="00416D"/>
                </a:solidFill>
              </a:rPr>
              <a:t>Reserve</a:t>
            </a:r>
          </a:p>
          <a:p>
            <a:r>
              <a:rPr lang="en-US" dirty="0">
                <a:solidFill>
                  <a:srgbClr val="00416D"/>
                </a:solidFill>
              </a:rPr>
              <a:t>Goal Getter</a:t>
            </a:r>
          </a:p>
          <a:p>
            <a:r>
              <a:rPr lang="en-US" dirty="0">
                <a:solidFill>
                  <a:srgbClr val="00416D"/>
                </a:solidFill>
              </a:rPr>
              <a:t>TSP</a:t>
            </a:r>
          </a:p>
          <a:p>
            <a:r>
              <a:rPr lang="en-US" dirty="0">
                <a:solidFill>
                  <a:srgbClr val="00416D"/>
                </a:solidFill>
              </a:rPr>
              <a:t>IRA</a:t>
            </a:r>
          </a:p>
          <a:p>
            <a:r>
              <a:rPr lang="en-US" dirty="0">
                <a:solidFill>
                  <a:srgbClr val="00416D"/>
                </a:solidFill>
              </a:rPr>
              <a:t>Investment</a:t>
            </a:r>
          </a:p>
        </p:txBody>
      </p:sp>
      <p:grpSp>
        <p:nvGrpSpPr>
          <p:cNvPr id="14" name="Group 13" descr="Graphic with title, &quot;Expenses.&quot;">
            <a:extLst>
              <a:ext uri="{FF2B5EF4-FFF2-40B4-BE49-F238E27FC236}">
                <a16:creationId xmlns:a16="http://schemas.microsoft.com/office/drawing/2014/main" id="{12625745-EF57-CD33-6684-C05D5293D0C4}"/>
              </a:ext>
            </a:extLst>
          </p:cNvPr>
          <p:cNvGrpSpPr/>
          <p:nvPr/>
        </p:nvGrpSpPr>
        <p:grpSpPr>
          <a:xfrm>
            <a:off x="5859446" y="1634817"/>
            <a:ext cx="2406292" cy="597400"/>
            <a:chOff x="5859446" y="1634817"/>
            <a:chExt cx="2406292" cy="597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3EF45A-4EB1-3A24-8229-2FA1E07CD61B}"/>
                </a:ext>
              </a:extLst>
            </p:cNvPr>
            <p:cNvSpPr/>
            <p:nvPr/>
          </p:nvSpPr>
          <p:spPr>
            <a:xfrm>
              <a:off x="5859446" y="1634817"/>
              <a:ext cx="2406292" cy="597400"/>
            </a:xfrm>
            <a:prstGeom prst="rect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14ABA3-7207-0E93-C902-E2B63CE304EA}"/>
                </a:ext>
              </a:extLst>
            </p:cNvPr>
            <p:cNvSpPr txBox="1"/>
            <p:nvPr/>
          </p:nvSpPr>
          <p:spPr>
            <a:xfrm>
              <a:off x="5859446" y="1688372"/>
              <a:ext cx="2406292" cy="477054"/>
            </a:xfrm>
            <a:prstGeom prst="rect">
              <a:avLst/>
            </a:prstGeom>
            <a:solidFill>
              <a:srgbClr val="00416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Expenses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990637-7B8C-AEDF-8D5F-E63F93F02393}"/>
              </a:ext>
            </a:extLst>
          </p:cNvPr>
          <p:cNvSpPr txBox="1">
            <a:spLocks/>
          </p:cNvSpPr>
          <p:nvPr/>
        </p:nvSpPr>
        <p:spPr>
          <a:xfrm>
            <a:off x="5859445" y="2455331"/>
            <a:ext cx="2708821" cy="3459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416D"/>
                </a:solidFill>
              </a:rPr>
              <a:t>Household and Utilities</a:t>
            </a:r>
          </a:p>
          <a:p>
            <a:r>
              <a:rPr lang="en-US" dirty="0">
                <a:solidFill>
                  <a:srgbClr val="00416D"/>
                </a:solidFill>
              </a:rPr>
              <a:t>Food</a:t>
            </a:r>
          </a:p>
          <a:p>
            <a:r>
              <a:rPr lang="en-US" dirty="0">
                <a:solidFill>
                  <a:srgbClr val="00416D"/>
                </a:solidFill>
              </a:rPr>
              <a:t>Clothing</a:t>
            </a:r>
          </a:p>
          <a:p>
            <a:r>
              <a:rPr lang="en-US" dirty="0">
                <a:solidFill>
                  <a:srgbClr val="00416D"/>
                </a:solidFill>
              </a:rPr>
              <a:t>Transportation</a:t>
            </a:r>
          </a:p>
          <a:p>
            <a:r>
              <a:rPr lang="en-US" dirty="0">
                <a:solidFill>
                  <a:srgbClr val="00416D"/>
                </a:solidFill>
              </a:rPr>
              <a:t>Insurance</a:t>
            </a:r>
          </a:p>
          <a:p>
            <a:r>
              <a:rPr lang="en-US" dirty="0">
                <a:solidFill>
                  <a:srgbClr val="00416D"/>
                </a:solidFill>
              </a:rPr>
              <a:t>Leisure</a:t>
            </a:r>
          </a:p>
        </p:txBody>
      </p:sp>
    </p:spTree>
    <p:extLst>
      <p:ext uri="{BB962C8B-B14F-4D97-AF65-F5344CB8AC3E}">
        <p14:creationId xmlns:p14="http://schemas.microsoft.com/office/powerpoint/2010/main" val="309422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E7954-F74E-967F-4834-B2B94BF4C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F0CF92-FC54-8195-E3EC-F2FCE8E6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/>
              <a:t>Savings Categories</a:t>
            </a:r>
          </a:p>
        </p:txBody>
      </p:sp>
      <p:grpSp>
        <p:nvGrpSpPr>
          <p:cNvPr id="26" name="Group 25" descr="Graphic depicting savings categories.">
            <a:extLst>
              <a:ext uri="{FF2B5EF4-FFF2-40B4-BE49-F238E27FC236}">
                <a16:creationId xmlns:a16="http://schemas.microsoft.com/office/drawing/2014/main" id="{B23CB6C3-0F62-EF29-7673-8B20B8915F31}"/>
              </a:ext>
            </a:extLst>
          </p:cNvPr>
          <p:cNvGrpSpPr/>
          <p:nvPr/>
        </p:nvGrpSpPr>
        <p:grpSpPr>
          <a:xfrm>
            <a:off x="635794" y="2064914"/>
            <a:ext cx="8095149" cy="4569425"/>
            <a:chOff x="635794" y="2156354"/>
            <a:chExt cx="8095149" cy="4569425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5936CD9-802B-D0DA-5AAC-560EA73D2A5E}"/>
                </a:ext>
              </a:extLst>
            </p:cNvPr>
            <p:cNvSpPr/>
            <p:nvPr/>
          </p:nvSpPr>
          <p:spPr>
            <a:xfrm>
              <a:off x="3280600" y="2259290"/>
              <a:ext cx="5450343" cy="623860"/>
            </a:xfrm>
            <a:prstGeom prst="roundRect">
              <a:avLst/>
            </a:prstGeom>
            <a:solidFill>
              <a:srgbClr val="D4E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unexpected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04BAC4D-5D80-AEAF-FEC2-ADEBADDD9272}"/>
                </a:ext>
              </a:extLst>
            </p:cNvPr>
            <p:cNvSpPr/>
            <p:nvPr/>
          </p:nvSpPr>
          <p:spPr>
            <a:xfrm>
              <a:off x="635794" y="2156354"/>
              <a:ext cx="3068698" cy="829733"/>
            </a:xfrm>
            <a:prstGeom prst="roundRect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Emergency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Fund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9E97293-AD27-6485-4122-D8B68F9688C2}"/>
                </a:ext>
              </a:extLst>
            </p:cNvPr>
            <p:cNvSpPr/>
            <p:nvPr/>
          </p:nvSpPr>
          <p:spPr>
            <a:xfrm>
              <a:off x="3280600" y="3194213"/>
              <a:ext cx="5450343" cy="623860"/>
            </a:xfrm>
            <a:prstGeom prst="roundRect">
              <a:avLst/>
            </a:prstGeom>
            <a:solidFill>
              <a:srgbClr val="D4E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Items paid for regularly, but not monthly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FC8ED23-B0B9-FEB1-56A4-D237DD8E3356}"/>
                </a:ext>
              </a:extLst>
            </p:cNvPr>
            <p:cNvSpPr/>
            <p:nvPr/>
          </p:nvSpPr>
          <p:spPr>
            <a:xfrm>
              <a:off x="635794" y="3091277"/>
              <a:ext cx="3068698" cy="829733"/>
            </a:xfrm>
            <a:prstGeom prst="roundRect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Reserve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Fund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1F13505-44D6-C0BE-35A1-238601AC1977}"/>
                </a:ext>
              </a:extLst>
            </p:cNvPr>
            <p:cNvSpPr/>
            <p:nvPr/>
          </p:nvSpPr>
          <p:spPr>
            <a:xfrm>
              <a:off x="3280600" y="4129136"/>
              <a:ext cx="5450343" cy="623860"/>
            </a:xfrm>
            <a:prstGeom prst="roundRect">
              <a:avLst/>
            </a:prstGeom>
            <a:solidFill>
              <a:srgbClr val="D4E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Short-term financial goals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D715A8D-5CEC-BC27-5FAE-C99867E0E5DB}"/>
                </a:ext>
              </a:extLst>
            </p:cNvPr>
            <p:cNvSpPr/>
            <p:nvPr/>
          </p:nvSpPr>
          <p:spPr>
            <a:xfrm>
              <a:off x="635794" y="4026200"/>
              <a:ext cx="3068698" cy="829733"/>
            </a:xfrm>
            <a:prstGeom prst="roundRect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Goal Getter Fund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133C844-C49E-5B34-6F9B-8E5043F3CC03}"/>
                </a:ext>
              </a:extLst>
            </p:cNvPr>
            <p:cNvSpPr/>
            <p:nvPr/>
          </p:nvSpPr>
          <p:spPr>
            <a:xfrm>
              <a:off x="3280600" y="5064059"/>
              <a:ext cx="5450343" cy="623860"/>
            </a:xfrm>
            <a:prstGeom prst="roundRect">
              <a:avLst/>
            </a:prstGeom>
            <a:solidFill>
              <a:srgbClr val="D4E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Retirement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43B9080-C844-2338-9427-2B9A87091C87}"/>
                </a:ext>
              </a:extLst>
            </p:cNvPr>
            <p:cNvSpPr/>
            <p:nvPr/>
          </p:nvSpPr>
          <p:spPr>
            <a:xfrm>
              <a:off x="635794" y="4961123"/>
              <a:ext cx="3068698" cy="829733"/>
            </a:xfrm>
            <a:prstGeom prst="roundRect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TSP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93C7813-248F-F978-5F6A-107D715A105E}"/>
                </a:ext>
              </a:extLst>
            </p:cNvPr>
            <p:cNvSpPr/>
            <p:nvPr/>
          </p:nvSpPr>
          <p:spPr>
            <a:xfrm>
              <a:off x="3280600" y="5998982"/>
              <a:ext cx="5450343" cy="623860"/>
            </a:xfrm>
            <a:prstGeom prst="roundRect">
              <a:avLst/>
            </a:prstGeom>
            <a:solidFill>
              <a:srgbClr val="D4E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Medium-term and long-term financial goals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6BFC958-3978-19B6-DC4B-05CB7264A537}"/>
                </a:ext>
              </a:extLst>
            </p:cNvPr>
            <p:cNvSpPr/>
            <p:nvPr/>
          </p:nvSpPr>
          <p:spPr>
            <a:xfrm>
              <a:off x="635794" y="5896046"/>
              <a:ext cx="3068698" cy="829733"/>
            </a:xfrm>
            <a:prstGeom prst="roundRect">
              <a:avLst/>
            </a:prstGeom>
            <a:solidFill>
              <a:srgbClr val="0041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980" b="1">
                  <a:latin typeface="Arial" panose="020B0604020202020204" pitchFamily="34" charset="0"/>
                  <a:cs typeface="Arial" panose="020B0604020202020204" pitchFamily="34" charset="0"/>
                </a:rPr>
                <a:t>Investments/IRAs/etc.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6948144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C0255FB0-EE3A-B54F-AE76-11349CA13AEC}"/>
    </a:ext>
  </a:extLst>
</a:theme>
</file>

<file path=ppt/theme/theme10.xml><?xml version="1.0" encoding="utf-8"?>
<a:theme xmlns:a="http://schemas.openxmlformats.org/drawingml/2006/main" name="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1.xml><?xml version="1.0" encoding="utf-8"?>
<a:theme xmlns:a="http://schemas.openxmlformats.org/drawingml/2006/main" name="1_Content Slides with blue / grey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3.xml><?xml version="1.0" encoding="utf-8"?>
<a:theme xmlns:a="http://schemas.openxmlformats.org/drawingml/2006/main" name="2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4.xml><?xml version="1.0" encoding="utf-8"?>
<a:theme xmlns:a="http://schemas.openxmlformats.org/drawingml/2006/main" name="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5.xml><?xml version="1.0" encoding="utf-8"?>
<a:theme xmlns:a="http://schemas.openxmlformats.org/drawingml/2006/main" name="1_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6.xml><?xml version="1.0" encoding="utf-8"?>
<a:theme xmlns:a="http://schemas.openxmlformats.org/drawingml/2006/main" name="Title Slides w/ no art blue / grey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7.xml><?xml version="1.0" encoding="utf-8"?>
<a:theme xmlns:a="http://schemas.openxmlformats.org/drawingml/2006/main" name="Title Slides w/ no art blue / blu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8.xml><?xml version="1.0" encoding="utf-8"?>
<a:theme xmlns:a="http://schemas.openxmlformats.org/drawingml/2006/main" name="Title Slid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BFB85B6D3604D8CA87C26B9667453" ma:contentTypeVersion="16" ma:contentTypeDescription="Create a new document." ma:contentTypeScope="" ma:versionID="62f664cce9a2a249e78d6d086a3c6447">
  <xsd:schema xmlns:xsd="http://www.w3.org/2001/XMLSchema" xmlns:xs="http://www.w3.org/2001/XMLSchema" xmlns:p="http://schemas.microsoft.com/office/2006/metadata/properties" xmlns:ns3="2299ba65-d06e-469f-affd-7fb03dfbb1ea" xmlns:ns4="f64c533b-b656-401d-b3f4-f866dafcc0a7" targetNamespace="http://schemas.microsoft.com/office/2006/metadata/properties" ma:root="true" ma:fieldsID="83037fb4022216fac9ad492f85c2c438" ns3:_="" ns4:_="">
    <xsd:import namespace="2299ba65-d06e-469f-affd-7fb03dfbb1ea"/>
    <xsd:import namespace="f64c533b-b656-401d-b3f4-f866dafcc0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_activity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9ba65-d06e-469f-affd-7fb03dfbb1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c533b-b656-401d-b3f4-f866dafcc0a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99ba65-d06e-469f-affd-7fb03dfbb1ea" xsi:nil="true"/>
  </documentManagement>
</p:properties>
</file>

<file path=customXml/itemProps1.xml><?xml version="1.0" encoding="utf-8"?>
<ds:datastoreItem xmlns:ds="http://schemas.openxmlformats.org/officeDocument/2006/customXml" ds:itemID="{F4DD2799-DC2B-445B-823B-694BEBED21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050D0D-87F5-4A29-9E61-99125AD18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99ba65-d06e-469f-affd-7fb03dfbb1ea"/>
    <ds:schemaRef ds:uri="f64c533b-b656-401d-b3f4-f866dafcc0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D68058-6037-400A-B7F8-82BC5AFFE49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64c533b-b656-401d-b3f4-f866dafcc0a7"/>
    <ds:schemaRef ds:uri="2299ba65-d06e-469f-affd-7fb03dfbb1e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1_Tema de Office</Template>
  <TotalTime>1597</TotalTime>
  <Words>497</Words>
  <Application>Microsoft Macintosh PowerPoint</Application>
  <PresentationFormat>Letter Paper (8.5x11 in)</PresentationFormat>
  <Paragraphs>158</Paragraphs>
  <Slides>21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1_Content Slides with blue / blue text</vt:lpstr>
      <vt:lpstr>2_Content Slides with blue / blue text</vt:lpstr>
      <vt:lpstr>Title Slides with blue / blue text</vt:lpstr>
      <vt:lpstr>1_Title Slides with blue / blue text</vt:lpstr>
      <vt:lpstr>Title Slides w/ no art blue / grey</vt:lpstr>
      <vt:lpstr>Title Slides w/ no art blue / blue</vt:lpstr>
      <vt:lpstr>Title Slide</vt:lpstr>
      <vt:lpstr>Custom Design</vt:lpstr>
      <vt:lpstr>Content Slides with blue / blue text</vt:lpstr>
      <vt:lpstr>1_Content Slides with blue / grey text</vt:lpstr>
      <vt:lpstr>Introduction  to the Financial Planning Worksheet</vt:lpstr>
      <vt:lpstr>Agenda</vt:lpstr>
      <vt:lpstr>Net Worth Tab</vt:lpstr>
      <vt:lpstr>Spending Plan Tabs Overview</vt:lpstr>
      <vt:lpstr>Breakdown of Net Income</vt:lpstr>
      <vt:lpstr>Monthly Income</vt:lpstr>
      <vt:lpstr>Calculating Net Income</vt:lpstr>
      <vt:lpstr>Overview of the Savings and Living Expenses Tabs</vt:lpstr>
      <vt:lpstr>Savings Categories</vt:lpstr>
      <vt:lpstr>Living Expenses</vt:lpstr>
      <vt:lpstr>Tracking Expenses</vt:lpstr>
      <vt:lpstr>Indebtedness Tab</vt:lpstr>
      <vt:lpstr>Cash Flow Summary</vt:lpstr>
      <vt:lpstr>Debt-to-Income Ratio</vt:lpstr>
      <vt:lpstr>Financial Health Assessment Tab</vt:lpstr>
      <vt:lpstr>Action Plan</vt:lpstr>
      <vt:lpstr>Debt Destroyer® Tab</vt:lpstr>
      <vt:lpstr>Debt Snowball</vt:lpstr>
      <vt:lpstr>Debt Avalanche</vt:lpstr>
      <vt:lpstr>Financial Links Tab</vt:lpstr>
      <vt:lpstr>Chapter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Patton</dc:creator>
  <cp:lastModifiedBy>Samantha Salazar</cp:lastModifiedBy>
  <cp:revision>37</cp:revision>
  <cp:lastPrinted>2020-03-04T19:04:13Z</cp:lastPrinted>
  <dcterms:created xsi:type="dcterms:W3CDTF">2020-01-17T21:41:30Z</dcterms:created>
  <dcterms:modified xsi:type="dcterms:W3CDTF">2025-07-14T17:12:55Z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4075035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2024-07-30T14:38:53Z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d59917a1-4a23-49f0-ba3c-3730df5d6c45</vt:lpwstr>
  </property>
  <property fmtid="{D5CDD505-2E9C-101B-9397-08002B2CF9AE}" pid="11" name="MSIP_Label_21b8b91c-28ee-4d1f-b2ad-f390f537babc_ContentBits">
    <vt:lpwstr>0</vt:lpwstr>
  </property>
  <property fmtid="{D5CDD505-2E9C-101B-9397-08002B2CF9AE}" pid="12" name="ContentTypeId">
    <vt:lpwstr>0x01010089DBFB85B6D3604D8CA87C26B9667453</vt:lpwstr>
  </property>
</Properties>
</file>